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9.xml" ContentType="application/vnd.openxmlformats-officedocument.presentationml.slide+xml"/>
  <Default Extension="rels" ContentType="application/vnd.openxmlformats-package.relationships+xml"/>
  <Override PartName="/ppt/tags/tag1.xml" ContentType="application/vnd.openxmlformats-officedocument.presentationml.tags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51" r:id="rId1"/>
  </p:sldMasterIdLst>
  <p:notesMasterIdLst>
    <p:notesMasterId r:id="rId11"/>
  </p:notesMasterIdLst>
  <p:handoutMasterIdLst>
    <p:handoutMasterId r:id="rId12"/>
  </p:handoutMasterIdLst>
  <p:sldIdLst>
    <p:sldId id="491" r:id="rId2"/>
    <p:sldId id="492" r:id="rId3"/>
    <p:sldId id="493" r:id="rId4"/>
    <p:sldId id="494" r:id="rId5"/>
    <p:sldId id="495" r:id="rId6"/>
    <p:sldId id="469" r:id="rId7"/>
    <p:sldId id="472" r:id="rId8"/>
    <p:sldId id="473" r:id="rId9"/>
    <p:sldId id="474" r:id="rId10"/>
  </p:sldIdLst>
  <p:sldSz cx="9144000" cy="6858000" type="screen4x3"/>
  <p:notesSz cx="7099300" cy="10234613"/>
  <p:custDataLst>
    <p:tags r:id="rId14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A8"/>
    <a:srgbClr val="00468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3892" autoAdjust="0"/>
    <p:restoredTop sz="94977" autoAdjust="0"/>
  </p:normalViewPr>
  <p:slideViewPr>
    <p:cSldViewPr>
      <p:cViewPr varScale="1">
        <p:scale>
          <a:sx n="88" d="100"/>
          <a:sy n="88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gs" Target="tags/tag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775D523F-AB6A-4623-92F5-F4C3D0375F06}" type="datetimeFigureOut">
              <a:rPr lang="pt-BR"/>
              <a:pPr>
                <a:defRPr/>
              </a:pPr>
              <a:t>3/22/12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74A63BD4-34E0-4891-9E4C-96C3DABCDEE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69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590527FF-81A7-4B10-BAF0-8672CC1BAAD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930" y="4861795"/>
            <a:ext cx="5679440" cy="460451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pt-BR">
              <a:latin typeface="Arial" pitchFamily="30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930" y="4861795"/>
            <a:ext cx="5679440" cy="460451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pt-BR">
              <a:latin typeface="Arial" pitchFamily="30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930" y="4861795"/>
            <a:ext cx="5679440" cy="460451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pt-BR">
              <a:latin typeface="Arial" pitchFamily="30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930" y="4861795"/>
            <a:ext cx="5679440" cy="460451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pt-BR">
              <a:latin typeface="Arial" pitchFamily="30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06CA-92FE-451C-BE9B-0C5B24729FA0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06CA-92FE-451C-BE9B-0C5B24729FA0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801B-ADA2-4F60-BFD9-782AA1707BA8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07D6-9269-43FF-8660-AD4D1133C59F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BF5-222D-4717-8188-BDB1940FFDE9}" type="datetimeFigureOut">
              <a:rPr lang="en-US" smtClean="0"/>
              <a:pPr/>
              <a:t>3/22/12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7169-2FCB-4881-833D-E75DAB415D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D514D-69F9-4993-9471-B2BA1FD5E829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402B0-08D5-4F34-BEBD-2C1C236DF4FE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65746-C4D0-447C-AF3B-B553E14BA369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8C636-D9F9-4D41-8015-C91140107C98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B3FC-5ACE-45F6-98AA-EC0B6E46D8E1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FD95-F4A1-40ED-84DC-5C9C239218C9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C790D-FE95-4A12-8007-ECFF4F366D29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19C006CA-92FE-451C-BE9B-0C5B24729FA0}" type="datetime1">
              <a:rPr lang="en-US" smtClean="0"/>
              <a:pPr/>
              <a:t>3/22/12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pPr>
              <a:defRPr/>
            </a:pPr>
            <a:r>
              <a:rPr lang="pt-BR" smtClean="0"/>
              <a:t>Manual para utilização dos modelos da Unisa Digital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09D441ED-22D9-48D6-AD92-DEFB122789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300" dirty="0" smtClean="0"/>
              <a:t>Pergunta Clássica: </a:t>
            </a:r>
            <a:br>
              <a:rPr lang="pt-BR" sz="3300" dirty="0" smtClean="0"/>
            </a:br>
            <a:r>
              <a:rPr lang="pt-BR" sz="3300" dirty="0" smtClean="0"/>
              <a:t>Como motivamos as pessoas? </a:t>
            </a:r>
            <a:endParaRPr lang="pt-BR" sz="33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1676400"/>
            <a:ext cx="7907338" cy="4746812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Em resposta à clássica pergunta: Como motivamos as pessoas? Responde-nos McGregor que nós não as motivamos; o homem é motivado por natureza. Ele é um sistema orgânico e não mecânico. Seu comportamento é influenciado pelas relações entre suas características como um sistema orgânico e o ambiente.</a:t>
            </a:r>
          </a:p>
          <a:p>
            <a:r>
              <a:rPr lang="pt-BR" dirty="0" smtClean="0"/>
              <a:t>A teoria da motivação defendida por McGregor afirma que se o homem está até certo ponto liberado de usar a maior parte de sua energia para satisfazer suas necessidades básicas, ele procurará naturalmente perseguir objetivos associados com suas necessidades de nível superior.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dirty="0" smtClean="0"/>
              <a:t>Criação da Teoria X e Y</a:t>
            </a:r>
            <a:endParaRPr lang="pt-BR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262" y="1447800"/>
            <a:ext cx="7983538" cy="5257800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Na década de 1950, McGregor enunciou dois conjuntos de proposições e premissas a respeito do homem na organização, aos quais denominou Teoria X e Teoria Y. Essas teorias englobam estilos opostos e antagônicos de administrar. </a:t>
            </a:r>
          </a:p>
          <a:p>
            <a:r>
              <a:rPr lang="pt-BR" dirty="0" smtClean="0"/>
              <a:t>Segundo a Teoria X, o ser humano médio é, por natureza, avesso ao trabalho e o evitará sempre que puder. Por isso, a maioria das pessoas deve ser coagida, controlada, dirigida e mesmo ameaçada de punição, para que delas se consiga esforço adequado.</a:t>
            </a:r>
          </a:p>
          <a:p>
            <a:r>
              <a:rPr lang="pt-BR" dirty="0" smtClean="0"/>
              <a:t>Já a Teoria Y é fundamentada na integração. Segundo essa teoria, as pessoas não são, por natureza, passivas nem resistem a necessidades organizacionais. A motivação, o potencial de desenvolvimento, a capacidade de assumir responsabilidades e a presteza em dirigir o comportamento para metas da organização estão presentes nas pessoas.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Ênfase das teorias X e Y 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Teoria X conduz naturalmente à ênfase nas táticas de controle. A Teoria Y, em contrapartida, conduz à preocupação com a </a:t>
            </a:r>
            <a:r>
              <a:rPr lang="pt-BR" i="1" dirty="0" smtClean="0"/>
              <a:t>natureza dos relacionamentos</a:t>
            </a:r>
            <a:r>
              <a:rPr lang="pt-BR" dirty="0" smtClean="0"/>
              <a:t>, com a criação de um ambiente que encoraje o comprometimento com os objetivos da organização, onde o indivíduo exerce </a:t>
            </a:r>
            <a:r>
              <a:rPr lang="pt-BR" dirty="0" err="1" smtClean="0"/>
              <a:t>autodireção</a:t>
            </a:r>
            <a:r>
              <a:rPr lang="pt-BR" dirty="0" smtClean="0"/>
              <a:t> e autocontrole.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David C. </a:t>
            </a:r>
            <a:r>
              <a:rPr lang="pt-BR" dirty="0" err="1" smtClean="0"/>
              <a:t>McClelland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David C. </a:t>
            </a:r>
            <a:r>
              <a:rPr lang="pt-BR" dirty="0" err="1" smtClean="0"/>
              <a:t>McClelland</a:t>
            </a:r>
            <a:r>
              <a:rPr lang="pt-BR" dirty="0" smtClean="0"/>
              <a:t> é autor de vários livros e afirma que, psicologicamente, as pessoas podem ser divididas em dois grupos;</a:t>
            </a:r>
          </a:p>
          <a:p>
            <a:pPr lvl="1"/>
            <a:r>
              <a:rPr lang="pt-BR" dirty="0" smtClean="0"/>
              <a:t>uma minoria de pessoas que são desafiadas pelas oportunidades e estão dispostas a trabalhar com tenacidade para alcançar algo;</a:t>
            </a:r>
          </a:p>
          <a:p>
            <a:pPr lvl="1"/>
            <a:r>
              <a:rPr lang="pt-BR" dirty="0" smtClean="0"/>
              <a:t>a maioria, que não se sente desafiada para alcançar resultados.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de </a:t>
            </a:r>
            <a:r>
              <a:rPr lang="pt-BR" dirty="0" err="1" smtClean="0"/>
              <a:t>McClelland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 dos exemplos utilizados por ele para explicitar suas idéias foi o de um estudo realizado por psicólogos sobre pessoas portadoras de um nível de realização elevado após o fechamento de uma fábrica no Eire, Pensilvânia, e sua conseqüente demissão. Uma pequena minoria era motivada por um tipo de personalidade que ele chamava de Motivação 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55662" y="107577"/>
            <a:ext cx="7373938" cy="1264023"/>
          </a:xfrm>
        </p:spPr>
        <p:txBody>
          <a:bodyPr/>
          <a:lstStyle/>
          <a:p>
            <a:r>
              <a:rPr lang="pt-BR" sz="4300" dirty="0" smtClean="0"/>
              <a:t>Motivação A</a:t>
            </a:r>
            <a:endParaRPr lang="pt-BR" sz="43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5410200"/>
          </a:xfrm>
        </p:spPr>
        <p:txBody>
          <a:bodyPr>
            <a:normAutofit/>
          </a:bodyPr>
          <a:lstStyle/>
          <a:p>
            <a:r>
              <a:rPr lang="pt-BR" dirty="0" smtClean="0"/>
              <a:t>Esse pequeno grupo motivado pela personalidade de Motivação A tinha as seguintes características:</a:t>
            </a:r>
          </a:p>
          <a:p>
            <a:pPr lvl="2"/>
            <a:r>
              <a:rPr lang="pt-BR" dirty="0" smtClean="0"/>
              <a:t>pessoas que se auto-estabelecem desafios;</a:t>
            </a:r>
          </a:p>
          <a:p>
            <a:pPr lvl="2"/>
            <a:r>
              <a:rPr lang="pt-BR" dirty="0" smtClean="0"/>
              <a:t>pessoas que não deixam nada ao sabor da sorte, preferindo trabalhar para resolver os problemas com que se defrontam;</a:t>
            </a:r>
          </a:p>
          <a:p>
            <a:pPr lvl="2"/>
            <a:r>
              <a:rPr lang="pt-BR" dirty="0" smtClean="0"/>
              <a:t>pessoas que preferem receber </a:t>
            </a:r>
            <a:r>
              <a:rPr lang="pt-BR" i="1" dirty="0" smtClean="0"/>
              <a:t>feedback </a:t>
            </a:r>
            <a:r>
              <a:rPr lang="pt-BR" dirty="0" smtClean="0"/>
              <a:t>sobre seu desempenho.</a:t>
            </a:r>
          </a:p>
          <a:p>
            <a:r>
              <a:rPr lang="pt-BR" dirty="0" smtClean="0"/>
              <a:t>Pessoas que agem dessa maneira pensam em aprimorar seu desempenho. Agem assim na vida adulta não porque tenham nascido assim, mas porque </a:t>
            </a:r>
            <a:r>
              <a:rPr lang="pt-BR" i="1" dirty="0" smtClean="0"/>
              <a:t>aprenderam </a:t>
            </a:r>
            <a:r>
              <a:rPr lang="pt-BR" dirty="0" smtClean="0"/>
              <a:t>isso com os pais. Esses indivíduos, diante de uma situação-problema a ser enfrentada, se tiverem de escolher outras pessoas para auxiliá-los, optarão pela </a:t>
            </a:r>
            <a:r>
              <a:rPr lang="pt-BR" i="1" dirty="0" smtClean="0"/>
              <a:t>expertise </a:t>
            </a:r>
            <a:r>
              <a:rPr lang="pt-BR" dirty="0" smtClean="0"/>
              <a:t>dos escolhidos e não pelo grau de amizade e relacionamento.</a:t>
            </a:r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Conclusões</a:t>
            </a:r>
            <a:endParaRPr lang="pt-B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Evidentemente isso nos mostra a existência de um segundo grupo, o daqueles orientados por uma </a:t>
            </a:r>
            <a:r>
              <a:rPr lang="pt-BR" i="1" dirty="0" smtClean="0"/>
              <a:t>necessidade de afiliação</a:t>
            </a:r>
            <a:r>
              <a:rPr lang="pt-BR" dirty="0" smtClean="0"/>
              <a:t>. Esses, por certo, em uma situação semelhante, escolheriam os amigos. Há um terceiro grupo, o daqueles orientados pela </a:t>
            </a:r>
            <a:r>
              <a:rPr lang="pt-BR" i="1" dirty="0" smtClean="0"/>
              <a:t>necessidade de poder.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Rensis</a:t>
            </a:r>
            <a:r>
              <a:rPr lang="pt-BR" dirty="0" smtClean="0"/>
              <a:t> </a:t>
            </a:r>
            <a:r>
              <a:rPr lang="pt-BR" dirty="0" err="1" smtClean="0"/>
              <a:t>Likert</a:t>
            </a:r>
            <a:endParaRPr lang="pt-B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Rensis</a:t>
            </a:r>
            <a:r>
              <a:rPr lang="pt-BR" dirty="0" smtClean="0"/>
              <a:t> </a:t>
            </a:r>
            <a:r>
              <a:rPr lang="pt-BR" dirty="0" err="1" smtClean="0"/>
              <a:t>Likert</a:t>
            </a:r>
            <a:r>
              <a:rPr lang="pt-BR" dirty="0" smtClean="0"/>
              <a:t>, vinculado à Universidade de Michigan, desenvolveu, no correr da década de 1960, um trabalho de pesquisa da melhor qualidade, cujo objetivo era estabelecer a natureza da relação entre </a:t>
            </a:r>
            <a:r>
              <a:rPr lang="pt-BR" i="1" dirty="0" smtClean="0"/>
              <a:t>estilo </a:t>
            </a:r>
            <a:r>
              <a:rPr lang="pt-BR" dirty="0" smtClean="0"/>
              <a:t>de gerência e supervisão, de um lado, e desempenho e satisfação do indivíduo, do outro. A partir dos resultados obtidos de suas pesquisas, ele desenvolveu uma quádrupla classificação dos estilos gerenciais, a que chamou de Sistemas 1, 2, 3 e 4.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1,2,3 e 4</a:t>
            </a:r>
            <a:endParaRPr lang="pt-B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pt-BR" sz="3000" dirty="0" smtClean="0"/>
              <a:t>Sistema 1: Autoritário-coercitivo</a:t>
            </a:r>
          </a:p>
          <a:p>
            <a:pPr lvl="1"/>
            <a:r>
              <a:rPr lang="pt-BR" sz="3000" dirty="0" smtClean="0"/>
              <a:t>Sistema 2: Autoritário-benevolente</a:t>
            </a:r>
          </a:p>
          <a:p>
            <a:pPr lvl="1"/>
            <a:r>
              <a:rPr lang="pt-BR" sz="3000" dirty="0" smtClean="0"/>
              <a:t>Sistema 3: Consultivo</a:t>
            </a:r>
          </a:p>
          <a:p>
            <a:pPr lvl="1"/>
            <a:r>
              <a:rPr lang="pt-BR" sz="3000" dirty="0" smtClean="0"/>
              <a:t>Sistema 4: Participativo</a:t>
            </a:r>
          </a:p>
          <a:p>
            <a:pPr lvl="1"/>
            <a:endParaRPr lang="pt-BR" sz="30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Try again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6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must answer the question before continuing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042&quot;&gt;&lt;property id=&quot;10002&quot; value=&quot;Quiz&quot;/&gt;&lt;property id=&quot;10003&quot; value=&quot;0&quot;/&gt;&lt;property id=&quot;10004&quot; value=&quot;3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042&quot;/&gt;&lt;property id=&quot;10123&quot; value=&quot;0&quot;/&gt;&lt;property id=&quot;10129&quot; value=&quot;1&quot;/&gt;&lt;property id=&quot;10130&quot; value=&quot;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object type=&quot;10050&quot; unique_id=&quot;10044&quot;&gt;&lt;property id=&quot;10020&quot; value=&quot;2&quot;/&gt;&lt;property id=&quot;10191&quot; value=&quot;-1&quot;/&gt;&lt;/object&gt;&lt;object type=&quot;10051&quot; unique_id=&quot;10045&quot;&gt;&lt;property id=&quot;10020&quot; value=&quot;2&quot;/&gt;&lt;property id=&quot;10191&quot; value=&quot;-1&quot;/&gt;&lt;/object&gt;&lt;/object&gt;&lt;/object&gt;&lt;/object&gt;"/>
  <p:tag name="MMPROD_NEXTUNIQUEID" val="10060"/>
  <p:tag name="MMPROD_10919PHOTO" val="/9j/4AAQSkZJRgABAQAAAQABAAD/2wBDAAMCAgMCAgMDAwMEAwMEBQgFBQQEBQoHBwYIDAoMDAsKCwsNDhIQDQ4RDgsLEBYQERMUFRUVDA8XGBYUGBIUFRT/2wBDAQMEBAUEBQkFBQkUDQsNFBQUFBQUFBQUFBQUFBQUFBQUFBQUFBQUFBQUFBQUFBQUFBQUFBQUFBQUFBQUFBQUFBT/wAARCAHPAV0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rjdaorOBcu3JHPOKeuo6qqgeeSB7VbYgSP7E1Kp4AzX5+2m9UfWK66ldNY1RBnzgc+q1YTxFqaLjMbH3U07fkfe+tKCByD171DUHq4ou7XUmTxVfgDMcRx14NTL4vv8YMEJ/OqvykdfanoqEGp9nTf2R80+5PL4vvTGV+zRYPHU1p6cBJbgkA1hzKgjJA5rV02Ui3HOazlCKj7qsCbb1ZrxxAZ4qQoPQ4qtFcDGDUxlBHSvJnGzOxNWRFMgxWPfxK3Hb3rUnlrGv5gEx0rSCa1QpWOK163Hzc9+lL4L1A6XJIEhMpb0OKZr04AY9KreFb2MTtn3r2HKMaMubY8637xcp27eIp2HNkw/GoJfFk8XAssn3aqsmox4wB2qpJIJT1xmvmamLpLRRPUjTqPdj7zxjegcWajPq1ZMnii9kc/wCjrj3anXRUdqrhVcjHJ9BXkTxV3pE9CFBpXbJj4iv24WCP8TU8es6kescI9OTSRWnA+WpfI24wBirjXXVGcoPoyWLVNScYzAmO+DWVqGpX5kIM6gey1fZgik4rK1CZS+TxTnitFZBTou+rH2c2oSP8t3tHqFFdAv28w4N++T6KK5+yuVi/i/KtL+0WkQBQx/2q66GJ5YpW1MatO8iytpPJKDLezvg9M1r6uTLpEiruyFznPJrHg1A4HUVbe8We0dTnJUiuv6y0029jH2XYg0/RLa6tUkKl2PJJbNWl0C2U58hfxFUPDWo/6O0ZJyjla3FulLd+a6pYm8tGc8aWmxEunQxYwiqPpVmKFB0AH4UHDA8fjQOCOM1am5dRcti5CAfwq0sYK1lpJjPPNWYJ+cdverdibFvyFODxmoJYeDU4cEjHIpWAI6VIGeF2kdqFfnk1ZkhB7VWkj2g8YNPzE9SxHKMjJFTBxkcis0sV9KnimHfHIqvMVizKqt3qpJGBz1Jqyrgj5RmhlzxiptcL2M2R/LUsTgDvXGJdtruuSyOcwwNtUfSu01WMrYzsOyniuJ8LRZgLEDeznpXXQ0uzOo72R2FmqqA35Vs2Mo2t+HasFJNoFa1hdEK/I7Un7zFsc/JJmRxwfmPFAds5J/DNDfLK/wAvenhcgcYPrivScbvRGdxMt6gfjT1Jz1FKByAFzUixE9FP0qo02kHNqEZz0Iz6HvUwbHfNOSIYztqZIcc45xTVND5ivIfkOa09L+a2x0zVOeMrCxxitLSoz5AzmonD3bgpPmLca8ipyuBz+lEaADkZqTZxmvKlSdzsjLQozc9BWHqbCJCSQMV0F0AiE9OO9cV4g1E7SF6VhN+zWpSTlojivFGpBVcA4rA8IX8k184LHHPWpPEMpYsDg+1UvBJ/0984I5xSq1XOlLzQowSmmd4khHHb0qYS4AwahUdO4qTdgYHJPrXzE4s9NOxWu7kk4561JYyZYe3WoLlQp9qIJUjwS4AHpXA4S5zvT9zQ3omBGc8e9Nlu44iAQ0hPRVHNY82reSAsSb3boP6mqk2stYqTw7NnJwTXRyPc5d2a880zHiMKO4JrH1G8t4Y2nlkSOFeWkJGF/Gsc+INZ1eZooIDawD/loy4z+fWq9vo7Cd5Z4471mIYLcsWRSP8AY6fpQqaXxGyeg6Lxrp98GTTFkvGX70kULMAB78Cti219FsIpgH3HhkbqPep/PWOBElZA7H5UUBFz9BWJrt4lhaLNI4kldipQdFHtXbBxvaxg7N2Omiv1eNGU5LDgZq7DdjG0sAT2rB0IJdWsci5aXHIHRRV+4u4bMYZlDH1OKmSfUmyRHptybbUrmHOMncM1uNeMSACRiuQkuoxq8ciSiRXX7wPGfrW0t2rnCupI96mo9pCppNs6OC+IX1q3HeAgcke9YlrOGT39qsiToc4pwrSizOUE2bW8P/jSwsUYVlR3DL3NXILsNjOa9ijiFPRnHKm0asc4U+9WY5d2KzSu4ZBqVH29TXdGzVjFmkB9BTXt9wNRwzDHrU689+OtNq6EUZbYjPAqERkHitN4wy8g1Vkhx2OKb12FfoRxsV43c1ZQBh1HNVWGOnTNKj7TTXYHsPvLYy2sqZB3KRXH6HZ/Zi8RIBRyCK7YEMOMfSsfUNL8i6+0xLlW++K0pytdPqZSV9SBwF/iqeyc4fHtTZY1dcgZFJbEJuA46VcfdYXuiLylMjAttGf61Km0E/N7dKzpr7bI3PIJqq+pBSRuJr6DlSM1TbN0yIvpTReqo7fhXOSaoScbz61C2pnn5jUtO9zZUtTrxfhzyQRQNSAJGR61xn9qkKcMR+PWozqm1eXI9s0+SXY1VE7C61MeW43dqvabqoSEfN2HevO7jVQUYb+cdM1c0/Uz5IG5ulY1IzjTvY1hQTnZHo0esKScmpH1pETnGK89GqFRwxx65qhqGvsqsA5r5ytUlTTuerDBqR2es+J1KlVI6etcVqWrCRSSck+9c3daw7k5c571kXeqYUkt0714kq061Q7vqkYRJdcvlIOSB9ap+ENSWC/bI5zxzXP6pfu43Ak9hVPw/dyC/HPJJ716dODdBpnlSppVUrnsg1Xd0UAjuKPt2QWLFRiuRiuJEi3tIFXtz1qzal9RZf8AWTIMjC8L+tecqcnpY6JQinuadxqonbZb5kYHB281fsdHknAeaeG228kzSDP04Bx+laugaPYAJut3kOOQZMAD8K7axsdIhtwPsVtFJjjaA/55BP60OnGCvYz59LHFw6FYBfNe8gkCj5jCrsT+J61japc6bYyM8ZkaQ5J8wFQPoDXpWs3/ANigaJZIlTGVjaErg/WvIvGGqPK+yeyRy4/1ivj9SKhQ5mVGZXvvGdoYGY27ArwXV8n64rBufE9xDIlyAGhfhWjHSuJ1rUGtHfyJCyg4w5Dc9eoqvpviMQXSyP8AIr8Sxt90g+1d1PBwm7yCU2kep21+09gzCZJ1lH3MDcMc5B7Vyup6hLqcxgLMGgPzgjOT61R1e/tRGqxOEx8x+bFYsevQ2jXHVpW/iPY+9XLB8sm29AjK+qR7D4d1JdN08wqMMMF2Jzg+lXXhXV5oyIdxHBfOcA9a8Sg8ZSmURvcKCTnnkD8O9d/4e+IIEQ8t5JZEGN3lFEWuCcHBtNFcrOhvdDW1lQqzEKcBMbcjNaC+VboAojLH2ORVSw8ULeQNJdyRpzkblP8ALFS3Oq2GzKE/N08lHA/U1yJX91go2dy/b6iRwCOPQ1oRavtI3gVweoanPbDzIHiMX92QbW/Om2fjMxjMg46kdQPxqvZszkmz0uLVopR8pJPpg1bjmLYA4rjdO8T2V8ADhW9+n510NrdbkyG3qO/cUrNa7GbOms7k4wauFQ3SuftrjGCDmte0ugduTntXfhq32ZHLUh1RbiYxtVyKcfSoVCuue9JjZ1xXr37HH11NAPlRTGHPNQJNtFTxuHxmi3VCZXljxz2qE+vJq+yg9aryRY6cUxXsiKN8e1WVYOuCOvFVSpFSIxB7/WjQdjH1S4XS7uONxmKboc9DU8CrlvwrJ8bO11PZW0Zw+7cfpW5pdi/kkO43DGa64r3U2c/2mjzS51J/Mc7jgse/vVb7cT/F79aoTBjJIAR949aXZu9efSvtVQhuautpoi19vJbAGQaHuZCM/oKgRR6e2KkIYnOMelVyRT2NFOTQnnyHjdilBbrn8T2pDES2CaeIs+ooaS2LSkyGVj65NallIVhx64zVF4gRxntV6NNkIx6d683G1FCndnoYSN56kdzebflBrEvJ2Ynqfer9yoRTnOc1nSLkkkV+b47EXlY+toU/duZ0rk4OOR2rIvXJHTnpXQSQhutZd5aZXIHU9K5KE/e1LnBW1OTnikupNiZYntWpomjrZvu2+bIT06rn09z/AIVfbTzC4hg+aVvvMOcewrq9F0RLWNGkbZtHLtx9TX0Ptfc5T5Ovb2nMUtN0Se7uhLcnEY4H+Arr9PtIbMZPl26jort/SuZ1fxNbadIUjlWOOMZ8zpj6CuNv/iDazKdr3cqscbmAUk+ijBrCMZS22MpSvuz1p/EVlp+d10qsT0dgR/3yP6024+IttDbLHDeLC/RWV1Uk/QV514esBrrxyDS5bZHIwsg86Vx+GAM+9eraB4O0/TlWQ2FlazHjzrwAsP8APsK5K1JJasuMkkcbqvii/vIzcvJIy4++4POO49q4jU/Hoh/dapE97Zt0WO3dSvvuIGfwr6LmvUt2dYLOAlV+/wDZFwf+BN0rynx14kvruVRdXqSxDIwLhRgfguBWNOrFSukX8WjR4XrmoxFpLiwYPYuSw6ZU+/vXOT6zGLMXJcGSNsMjYHHrXodw9hdyXAuoES3Zv9ZvRi57Y29frWNBDomi5uNPsI9QkRiQLl14Prgg5/AV7FKvHVcrKcWckdbnurgvEZZMjkhSRVlbO8nRPvODz8ozz65Net6R8Qb3ULfybp4bKHp5caxKAvr/AKn+tXbq28PaxHn9xcOM71t3XJ+oXH8qmpXd7KOn3lRlZarU4HQPBE135bzRLKO8coHH6132kaEdNlTyg1uq/wADRcZHfIP861tD0HTztjtJ2RAOIpGJC/nyK6WTw/dW9lv4niU8NH/9auCc+bVsvnvqZU95GluHkijLkctgFT9ay5dXsnXYgitJFyd6Hg/UE1R1nUPK+Uck9QWKkD6VyV9cROXLpweN6E5A+lcyiloCbZr6rHdPvkV1ljJyGjbOa4/ULjUrXc8Pmpk8kHj8atR6ncWD5t5yFA4Cr1+tWrbVrbUi0dypjmbnefut9RW8YSj726HfuZekeJp7SdUuN6+44xXo2g+OXgJMcn2he6L1Hvg1x1z4ftbiRXjTy2IxuQkofwPT86yZ9NuNInUyCSIfwOrYB/HvWrhCqtNDB2kz6N0XxPa35Vo5QCR90jBFdJaXnIIOfpXzVofi3yp447ndA4OPPX+o716b4a8bGOVIrhgyE4Ei9DXBUoTpy0IsrWPZbK7BwCaXWdWh0qxad+cDhe5Ncsviqxgi837Qu3Gap2lzN4s1FZZcpZx/dXH3jXq4Nuo7T2POrWgron02bVNUu1vZ7h4os5SBRjiu7tZS0aH1qhBYJHGCFwB0q3an5tuMc16VWSfwo5Yb6mkoB6nNP2L0xmq6uR24qwrZxXMtXc1siCSMcjFZ+qX6abZvK/BUcD1rYYZzmuO8bKXe1h/hZ+RRTjzSSJlLlTZmaQJtQvGvrjJLfcB7Cu400YjbPXjNYNlCEAGMADgCteymOHx7V2OXvWRzqLseNun79wRj5jRtx7fWpJRiWTPXce9NLAEfnX3mrNUkhVTv0qQJg5/pTA3J5xSlxg4Oalo1UkOBXJHORTgMbv61DuIb3p4bjJ6U1EvmS2EnYRxEk5xzmlt7xfJyTjiqWoSfIRu4xxWdPehIdqscgV4GZtRpas9PBPmqal+6vBI3H5Gq3mhiOcj696y/NZzyT+FSGRu3HSvzWtBTnoz7Cm7RsXXkUg8VUaXeCIxyeAaZIzpgZ+bNaOn6escYuJyo5zg8n8K7MJh7PmZ5WMxStyxF0fTCkTykHbjlyP0Fc94w8bQWRazhDXl0mFWKE5TPpnuR3rP8Y+N5r8yWdhK8FrE22WeNTyf7i46+5rkbfS7jWciMixsBw7Bgsso757/hXr8vP0PAejuzOvL+8129KgG5kx8/k/6qH2LdMivRPBXgb7Qv2q43M+QBJID8vsAf5mpvCfh61062DR2qi3Q7vMkwAD7Dua6aXXGkQIsvlwhuc/0rOtV5VyQ3CCb16HWWLWej25AncMQPugs5/E/0qWfxvDY27tZWqvKTt3KgLk+7HmvPL7xhBA/lW6B5GODPKpYr/ur0JqRby4njLYIXHE1y+MepxwK8SqpN++dMUlsS+J/EOv6qHd4xEuMZnnAUfj0FeVaktxPqPky6qLtR87Q2CPMT/s5IUflmu21axbU3UXLu9uRlN2D5h9AD2qjD8PNU1ht53W9jjH2eIhC3+8SRW1FwgruyNHfY4C/LNERFARIBjZIw3fkOgHuao2SQRSuZ5g7gZXyvX0Jr0LUNBs9ItTbC1URj5fLgBIJ/3iPm/CsqLT5ri5t9mnm1tZDkPIMEjoSFHNdca104paF7bmVDF/bTxRrbybCMbiSR9TUp+Hv2mTZa3ItLzoC2THu9+PlNbk+s2mnzvbwpLdtGuMw/JFEPV2PU57CrNn4o067gkXVX+x4O1L4oevQAj7xHviri6qd46ImdnoZmnT694Yulg1GOaZ1OC8bcAdmB9K9M8OeOLx0cRSlMDdJC55Yep55rhJdSu7d2tLyRZLR03W15jMbgnsfSsq4vItI1kQXaXFrK4EisG3KV7H/61SqbqS21MHoj1DXbzQfF8BE0LQXiggmMgAH/AAryjXLCTSZ03tvt5MhZgeM+h9DW1cammoQrPBKAwHy3EXB47EenrVVNUeQ+TexIQ2G2PyGHqp6EfypKm07peqGpHOuj3KZBw38J6HNVZlaMs0rAsP4v4h/9auh1TTPLjNxZpmI/M0SZJT3Ge1VIDBqkH3P3g43djWyUoq62Gp31JdB8QG2cRH99B3Uk5X3FdjBcWuqWyA/vYGxweQPbFeevp/2TeFUo4G4KPTPatLStSe3ZCT5bn06MKrkS9+DMp6uxo654dWBn+zjauQyR45A/2T3FVNI1R9Ou40myEfChyTgHPWuqtrqC8QeaQycblzkpVHXdHhKOq4IK/Lj+dXdzVmjNvSx2mhalHI6+cqu3VW7MK9M0KaJ0Uoflx0FfOPhzVptIk+z3ReS1OBndkqf7wNeu+FPEIIVkbeexJ++P8RXFOEqMuZGUoqWh7DAcwjI4oEZSYEcjPNYi3xvdIkaGQhwu4EVoaDff2haRMTl+hz616NKXtIXPPmuR2NgjrjrSg7T/AEpwGRTGHzHtS12KT0JkbdXM+L490tm/YPg10KMUNYPjF/8AR7dgOfMA4q6N+dEyXuskji2Rg+tWbQcNg46UyzBkgHNPhQozj6d6uWktSFqjyOUK8knXqaTYNuccipJIlEj89z/OhId3I9a/RdEZpNhsAQY5bvmmIhPGAfoauxWpZcYqWLTt2flI96xlUitzRKzKBg3EE5z70pTavIzmthdLz1BIpX03CklTgVhLEKKNrK92chqYCRlsHgVjW8TTZJ6V1etWBEJ4wQOhqppelbozxXxObYtzTgj28FyxlcyEtWXsfwpSrKQAPbPqa6aXShDHz1NUbq0FlbNPJn0VQOtfKwbctep7sq8eW1yjaWnnXGCckckn2rL8aeJY9Nt2t45QBj59nLk9gPSrlzqH2GwkIwJn/iB/SvONQmea6DvE7ykgBCMkc8V7y95RpxPnpvnk5PYoL9q1a4SGWR5I1+5axH5FOepx1PvXdaPokVrEDL7b16c+lUtA0O109w9xORPt3O0a52+w966Tbb21s9xI7RQquQAmSB7/AFrsceSHKtzjb5muwy9vm8tVwNmdqIowKyNT1JbZD9pO926Kgyw9hikkvknZrsiRIVXCR4wx/D1NUWa4u2LKgtS3CmY7n/75HQfU157pu9zri+guhG9ub4zjdAhyFEa5kPtnBxXWwxm0dDdOTNu3JEAZZm/4D0H41y1lJdPMY4HaJxndcysOB7DoBWnoOt2NjLcGxhF4FJ8/Urn/AFZfHOO74/KuSrRkleSNufW0TuNE8O2kStqN95dgDlpLi6m3OV9PQH8T9KwPF3jfyrQLaRC0t5jiOeX/AFsvpjPTP+yK57W/HKfZ/N8n7VcA4hec7jn1Vfur+VYemXBtdSg1PUJJdQ1WZwltDI3yxnux+lYxoSaUpbdjZX3R1VzpMeiWUWq37f2jqkmGhskO5Yu/zdefb864nxVo9/d6l/rnBkcHyVfAc+mR+WK1dT8VGS+EQfbChzI6nlyOo+mazbXxYtxqE90Y0E20rHhcFV+vY12QpNNPqRZtCeJEj8JWFjYvbvdS4EssaYYRsR/EB97HpXnOpC9vpfMjeS5QnJwMH6EenWtLXpX1S5W4W9MdxvJ8qU5GCeMHtXd22gHTtLaSVknuTs+UqMLn3616Lj7CKe8mGxzXhK5vLa3FjdrHNo4DEwOTuib1XP3fpW/4jtILjSbSWWQzy7/KWVRnaD0NdB4a8EpKsV4GZJyWyr9QOxJp8qoltseMAbmUoRgkg9a4pVn7S6WpFrryPK7QXtgZILh25PyOVxu+p96vW915o8mcGS3X5lGfnQ9yK3fEsVuLQtGpcAbTzyp/wriLO6kviSrPHPB/d649a6abVS8jOWh2NjfTCRFibZLjdEezj1HqDRLZ+fKbqFRFcDJmiDcn3A7ioNOiF/ZfZxJwT5kDNwYnP8P+6x/LNWo2a6khMm6C6t5Nr7hzC/fPqDx+dVKmo+9ExUr6LcFt01KLDfK4Hyvu6e1ZstodhjcOzRnBGTx7itSWJZpTPCoUqf3irzg+oq3n7U4LYEmOd38QxWaUo7Fc3MtCnptzIZ1jXIcfKu4ffH+NdNZu0mI5l+U8Ybgg1hS2CwlvMBUuN6MOMH1rStpZGUuzMcgYam7K7tqQ3cra/poVhkYJ5DKOvtVrwprsumzeTMBtPGfQ9iK3EiF5p32eQE8bgcdPcVyeq2clpN8/SNvvHkf/AKqcoXWq0Jj72h7n4Z10bUDt8rDDf41u+FNRWPUri2VwyB8gg+teLeHPEDCLygSJAnyj1Fd/8NyWuMyn968mTn0qcPH2cmnscddXSsezr296HTbVTUb5bKwM2Pu4yCasJqEMtms5IAIzya25W1dGKdvdKl5qVvp53TSKg/2jWX4l23WmxTplkRw+faucmP8AbmsTXDktAjfIvUV1Zh+0aQ8JGAUIrTk9nyvqSpc7cegumziWHcO/pV+GPJbHtXL+F70mF4X+8jFa6m2YfNwO1aNWkRF6Hmf9lsZWyM5NXIdIG0ZHWut/seGN3J5OTUsdlAgGExX1cql2ZOo+hzcGkbiMIcDitKLRmP8AB+dbaIMfKMY9qkA61Dn0SIcmZCaOV6gZpl/p8UMJ3HnrjHFbIGTu7etYeu3KkOM5I9a8/E1lTg2zSknKVjltThhYtxnioNJ8tUJwCvtUt0waJ8nqD1qnp5/d4XggdK+Ir1VNycj3ad1ZFqQfaMkKOpwTXJazfLe3gUSjyrckKnYn1rU1/UjYacdjAM52AZ5A7/nXEy3JVSqcyOecVOGjFtzfQ6JSdirrt5BHGV/eO3QDOAKz9E0qWeYzbVQseGP8KinasjBs+Wzso6Yzk+n1rQ0sXEdkqAiDaAZSRyc9hXtUeVXk9zmqN20LcNqlvMX3F0j4AGMs3aq1yz6jMIzu8lfnkJzj/wCvSzQywWyuUlbfkKVIBz25NTSfZ7O1iheXZK3zMkTZYk9s1clK1zJWvZFCa0e9uwqlooxwox834D+tO1O7stCt2jZP3nCpFEN8srnpub/9f4VPeNtgkeIrakg5lc87fTJ5/CuI8R6peabLZ2mho/8AadyctcEbpF7fLnhammpc3KtmbqN1dmhMJNcvINMu5toA8x7RDjA/28fh1qbxFqCW8cOn2kaJCo2xxqMDP+ArX0XwonhPQDPOW+2zfNNLIcs57k/jXNfZjeX7Tr80jHEYPYVjWalUUHsjqoRVrlS6inyd8gVtpLNnoPaq2iXUt9ez3RLKEjKxYOO9aOvWLrGtqFJLfeb3rKSJtOSRVO0yDav+yfWouptvtsdlkloYmt6kySskRBbJDMT+n4VY0m2L27IjNvYcsD+dVZNKeOK4uXUtKVwh65Ht7muz8LaMzWKxtGVZo/M3tXbTS36hu7lFrK303ToTFGrfMP3jLzkY71rw5vLebfulZ2zk8mneK7Up4UgAwrLKMMR71oeGrP8A0SUs3BUbGPc+lRVSnN23X+RDj1NO216a3kTbIyQmHZ5YPBxgVTudThmRnWLerNn5uVyO4PahbDyCmEwASGOfWpDbhbPAAbcSCD0Nc1OlFXT3IdPTQ5u71KOFsnIy+3EgHJ+vRhWLeeEnuzJqGjuVmjz59seGX3A7ipfFdqY9u35gcjA5Cn2rA0nXtR0u6LM5R1xsZmx+B9R9a3oQunrqY1IOOxv6FIL5BPEjAp8s0R4O72Fbd8ZHK3cQJuUwJQ4+WVP8R/Ksxb+C/uBf2sS22oHmWJDhZfUgdM+1dDayR31qu3ajEFgenzdxiupLn904JXi7sq4kVYry1UHYfmTHDL3B+nNaRso2g3xEG2kGYmC/MvqM1S06X7DdPDKhSKTIZT/C3Y/jWlo8UWmzy20khWyuemekT9j/AErntzbIG3F3Ftg9xCtpcZcAfu29DVcRS2UzKV3w7sH2q7NbywytC6tHIhwDjrViO1S/sWaRjHcIvJB+/wCx962p0nLRGcpWQ2BxAFZHADDC5421NeWcWrWp6K4HfqfaqkZVsxSOHP8ACWHQ1LFOLKZGkkHlynG0fwOOmPrzWqp8qtJmblZ3RzVq7aVfBSTtLY3f3TXrHg++81YrhSQ8bAMPUZrhfEenJcyPNGoAlA+bHAepvA2tyWV0tvOx8wPsbPGea5vZOLsaStON0e93kE+sLDiciBeWX1rbitYpLcQsMoBjBrF0F2mh27sjqD7V0YTy485pe005VscDjrczRpEdsf3agJntVu2AUMnOKmVldcqcjHFNSJ/M3Y49amV2hxVtjkNh0/X5ohwrneAO4rrbF9ysTkdKbJZQtdee0YMoGA3er1sAN3A7UOrdJWGoWbK7A+a3XGTTcfN71IUzI3Xqaf5Bx719JKWpxpIYuc0ZABFSpbcjNP8AIGePWs3IqxXmzFAf61yOqM0kpA5zzXX6y4ht8Dg1yVzlzuI4r53M8Q/hR6GGh9pmLcw4ikz0AqhYKIopJCfujHI71sXX7wEDGADXNXepR2WnSSucqpyq/wB4181zcyZ6qi1Y5TxNqoN0YlOXXrnooqhE8eYldfMON2V45rHmuftN6NxLPK5Jz1A69a1oCVlBYAAnIPsK9bCU7wbYVHayC7vkS5ZUVgysANjcZ9PwqU6tJDMkCOBub5mI3cDqc1mtNFmW4bAK5wScf5NZk2o+dDNLGSA/yAY5IHX8zX0FKjHlPPqSZtf259uvZZZoopIYvlUHPNWYbiOfUI02IgJzI6DnPpk9gMVytrK0EUNqSHckyNjnBI4/Stiyn+zRMpJIdSBjqF7n8a0lTg1yoULvVly7f7bc7QrMm7eQf7o6D/PrWp4a8LC71WXVbiMkjKwoFwEHcmo9Fs1vT9odgo4DdeB6V1s2pTaTp0hml/eTsCIQMdBwfyrNRUbyXQ2cnJKKOS8W3RvJjarnCnoOgFUodNSzEbFd77OvTAq9YwLeXlxPJuPOR788AVd1EKkcigZlbjPtXB7Ldnowlb3UcdfWrTSvKy/IMnC1kXWmmW5WLOOMPwflFdm1skK4K5PUiqP2MfbdzklZCCR7Cs40n9x0OV3ZHM3+nFI3QpujjAIb0xXZ+H9LRIYdgY4G75+PlP8A9ei50zzrJ2cAqw4YiumsNMSTSrN1yrxLj3PrXVCDjfuXtaxwnjSwEunGzbKSefuAU5GMZ6fUVu+GtNS804Rw8EgZPpTtZ03HiCx3gMgDKTmtzwHZlXeLvjG49+f/AK1Z04Nyu9blSfYydS0+S3nBlAZcbc+voagSzDWs/wAuFAyCfUV32paObm1dJUz6Eetc3Z2DQKyS5KngE9qdWMou62Jc9Dzi+thMzwuuY5xkeoOTXG67oMiRLhWyh2yLt6DoDXqV9o+LZsA/u5Tkf3eev51na9pcmI7mFwIpvkJ68en4GsUrO63/AKsYyb5jy/R5TFGkZLbkPJ6ED1rrbLWXEht5lQZ+aKRP4yKpy6E1nLI4+ZDuBJ/hPepdPtRfWrQkBrmPlWHbjiuqK50n1OSokawuBfKrSKUmUbWXsR61tbReafGGO9h8rEenY1yyyS3KCYTD7REwV1zgnj+tauiXg02dWd2+yzDy3Vv4M9G9661DS9vmefeyOpjg/tTRGwcXtmApI5Midmx+hrLSdrOUkoWjPT096LS6fS9XCNwWJU+mD1H40/Ulks8qT+5dw+fTIpqKbasZNvqJNEsQ85NxJG4DqAO9QStFfRKcbVb5CV/vDoasrMIYyyfOfvJx7cg1SdkjlZ0BNvce/CGulw9pFXWvUx5lF+Ro6YTe2EkDjZIOGGcYYd65+6jkg1BJoctnKknjkdP8KuWl59m1MyEny5MLJg8hh/Fj8qv6jbA/aYmBcMu5G9Grnq01KN+xrTkloevfDnWTqmjIxGJIMKw9q9GgkDxLkZB5r56+EWumDU5LST/ltynuR1r3rT3/AHIHOV/UV5korSwpOzsaMEUaZAXqelT7QAMDFVo2BwatLgisH2JVirJD1z9KktU+936U+VMjnrTYFwz/AIULcp6om8kLI31PSnqBjn6UrkLI+euT0qB5D1BANfT2bOC5KxQU0FSCahOWBpQdkTHPNQ1pqUmYuu3ZICZ4zXM6jdFPlH0Faet3GJhgjrmuduH82c9wOtfHY+qpSlFHsUIuyuR3M/lWr5OSVI5ry/xXq3mslpGxKpnfjgV3HiXUVs4CCeFUu34DivI7+SSRC75E0xZjz2NebTTeh6MV1Yumg3l3PMAREiiMZ5BPtWsJGUEtjgY59Kz9NVRthiIUD7xz+JNVdX1TyIpiMH5eAewzivoYtU4qKOeT52ZGt6s89z9ntyBubGewx1NNj1FVtwuSqjJGzpjPFYwuzLHPdHBUBgm30/8A11BBI09tGWJU4G/P8PtzXo0+anT5n1OacVJqPY37C6dd0jZJc/e6/LWhFdPcTrDBkyOwRTnj/wDViueinSJHPKHbhie/4fStvRYjbtGNmJiMLn+Baw52mrm/KrHommSww2sUKcsh3PI3oO9VZtTe/vJHGGij+Vc9ye5qil8LO1cEjLLz6n6VWspy1uSnMkjnFUpv4mVTgrnVafcJEqkqvkx9R/fb1qjLfKztITvcnCj+8feqK3sccLb2wijbnsTVS2l+0XKjdhVyzAfw/wCeKz9rd2R0xptXZo387MyxptB/iYHvT4bU3rKI+g4LGo7K3nvhEIx+4zlnxyT7V1dtp6wW0SeWUEfAA656nNOKcrp7G8I8qDU9OdNFXpsUjj8K3PD4RtK2uEDFRj5c/r2ovIN9i0Qy6sm4flT/AA1CXhi2/cZTzitt5NIu3uoxLm0VtZjViGGCa3PDNiIdVkZF+Ru39aj1CLZcpIUIaNxyO3OM1pWTNZ67tI4YZQkcGnGPw+pnN6mpeW7JCwYFhkjI5rJutLjTEpXMZHzjsfeunvEeW33OFB/2c1lzynlFOVcYIx/hXXyc8bM53Jo4jXNFFnP5ik+ROOoXO3/GsV7KG80+eAhS3O0Y6MOf5V30sSujW1xkDBMbf3T6fjXL31h9jkEkKcMQzqexHXFcM6NpXWwlLWz3OAhsFuN8bKN20q3HU1k2tmthOyOGEqN1Tjcnp9RXYXEa21/JLH8q7jn0rM1m0VZvPJ+VgDux3+vpXTQj3In7yZzWoWUhL3NsMTD5vm43qP61XsrqPVLd8NudxuR93Oe6mp9Vuza3ImUERFckZ4GeP51zU2oQeHNajuV2izuHJeNhwp749jzXdBK3L2POnHW538siXmn2riQ+YV2NxzvX/IrQjuf7T0p49gW4t1Ibnlvf+v41l29uGsJ/JO6KRRcxdyD3/MH9Kh0nVAt7vwTE3yOg4zxipjG0nGW/9anO9k49CZLqV4Xhdx527hu5PvWc9zJah0DDYpJCt6Z6U7WA9vdCUuVIHIPU+h/KsnVrzlZVB2k5Pp+FaSm4ar0Jir6Fy6uR9jaQ4MhxjJ7g9/qK1bDVUubKJmKkxsAD/T8q5ezufPZlnbbHKvC4yFb2p+h3bRNPEygAkjI9e2amyu7dQtY6O0vX0jVI7y2ciSKQuQOOM19PeGr9L20t5kfckqDFfJtxAzrJKSBvi3KVzwR1r3f4O+IP7T8OJEWzNbNj3wK82vTVNamrXMro9ZxtPFSRucgVCjbsEd+acODivPlGxmi517c0sCDLY9qhR+wOatW4AL59qyWkjToV3AEjgseSaaY1A+8c10r6DC0rHJHNB8PxAfewK+qVePVHC6Ukc6VXaOTz3qpdSBUYDp1zXTT6Kg4DcCsbVLGOGMjdya8vEYuEItm9Oi27HnuqEtOxGTWf5WyIseD1rorvSt7cyd81marYmOzk/eAAKSfYAZr42rXU5uR70INJI8f8b6u09ybQHc0hDsncgHiuM1G6NrKI5Pmlfk5/hHpXS28Jv47/AFub7spP2cDsinH9K5aCxOq6p9qLM9ogLMWbkt6VeGXvWOiXuxuXLYpaadLM7eXJIck5/HFcdrupG9cxROFZs5PXA9a1/FWtoyPBFHhEOwAHv3rjjeLFAykZdvvHuo9K9+lFzt1sc2q95jby4BeCGFcJHxgtwfc/0FW1nSNVBkwEXLEn/PNY0KyX1y8qKqxRfMWz0HTitXRrRbs/aJFbapwAe5r0qqlGFpepjFxvc2dMh2BZ5YhGvWNW7/7R962YdSWBlB5lfqFPNYtxqCWCgv8AvbjkKmcBPQn3qHw85mugZtz4YknPU+n0rl9nbWWxcddjtfONzE00i8khIx2UDqfrVmGT92SP3fGOeOP/AK9Z8Vubh9oJwo3E/wBKtGJ7uYQwJuIHJJwF+prmrN1GuU7qcLIry3U15MsESfKvOa39H0N3CeY/yvkYHBJ96m0zRXiu1UR72I5PU59q7rw/4bdbxDKgLLyEPatKdOy1NJSS0RLpekxQWqhQQo6fL0rXgsGmWWMLyvzVrpphjtmZ8c8Koq5Zae8EjSrHxgKc/pXS227EpW1MMxYs5XON3lnBAxg+n+fWm6aAvh9GVA0w+YEDGfx+laGq2iwWdwuCjZ4FGhBngXzVG2MBeehOO1TBu7+RtbS5RlRJIwxUjcMbTz29ad4iY6fbafcYy8D7WOOCK0IrQPfvDkJGRuQHHBxyP8+tRa3pQl0wkBT8vQdiO9aObUW+u5i4KTsbccq3logTIBP1BrNvLYwzhiuQfwwaZ4fupJ7S3jHDIMNnAPT6VdujmRi25yehIxj8q6k01zGTjrZmBq0GLfeG+6QAKwdXBwJN5XgMCPWuo1Ima0YYXcBnPTiuc1hUWMlAWUDBGc/WsJLS6CULo5LUYg8k7J8wf+E9PqKy1VL3TJ4zktH+7xnkelXNTbaT2yOMVW06NXvJosBZJIwykHgn0op1Lu5nye6cPqluPJmt3LZjbI9wetcT4kt1m085kaQoQRn0/wAmvRPFypFulVSJlI3Add3cH8K8/wBRlALxNh8/MGxjcv8AT/61dPVNGE6ep33wp1xNZ0SKJ8CawQROuf8AWJyASPof0qG8jl0PxBPp7R5EjbVCnoe1cN8MNY/sbxmkTEiCfdH8xwMehr0f4iWUsF1DqMJ+XAIdDyGX0r0J25YVLbaM8a3LUcGVpJBqtixfcJYCIm4zhSMg/gePxrnftvnW8tq4DtGcDHG3mtrT9QtfNO0kpPFl8nH+cZrl9VmSz1HzVYAFvLkGedw6GsqkezCGoDPmMiyBGIJVW6ZxUmgXryan8/yeZGz4I4ynJH5ZrNnudrKA27n5S3UCkN59munRMlo51dWJ/hYYI+nNYxaUl5G7V07HeFV24HGW+VU9D/kV1vwM1f7Nrc0DHAuI+AD3Brz+O/EulnaD50Q2MT37g5+lWvhpqZsNbgySH8055/hPP9Kyx8E4KUexNC92mfYelXIkiQdwMGtFcN7Vx2g6mNyfN8pwa6uOUOMg9eleHTmpxRvWpcjJ0GDjvV22YfNn2qgDwcmrdm3DfhRy+9Y5r6D8agjttu5T83saV7rUVz/pUntuAIq7KwV2571UuGYoSDxX1Lemx51vMyr7WNThB/0rJA6bRXI6p4g1Zn/4+QfbbXSTsZTI7NwK5O/cNMx7V8pmMtEmtz1sPFt7mXJrurs7fvkPble1c54013VV0e6h81VeVdmQOeev6V04CK5z93jmuO8dXSqIVUru8zexJxtAHQ1864pvY9SF7rU4TX9RlXRdL0yN1QrEEOODnPFYOraumlwLbxygE8yFPX3qfVb1lnLxoZriQ7Y1IHAzya4vXL9w8sby5dcq5CjZn29a9fC4fnfY1clFalHUdSa9n+WTCjuR0rk77V2nuRFFkR7sAY5b61Z1PUfsFlIIxsaXjJ5J4ql4a0v7XOJyWwOFA4HuSa+tw2HhSXO1ojzq1VzkoR6m7pcEy2qxDIDHdJJ6DNa73H2W22wgoN3ybj1Hc/nVaVRGojJDb2zsA4IHf6VqiAzSr5yjLL5soPAjHRVH4c05NVPeewl7miKMFkJo4/tEgLyHOEzlvb3rvNJ0pNOsYcRMsjDjcOcda57wppp1PVfPePbbxLjnoAO1d7Ak+oXsaW6M4Hy5xXFWi5tRitzspXvd7EUUE9w6wwIxZjhjjhfeu40XQotKjWCKBXL4Lvjlm9an0XwPLa2omldzIx3HJ4zW1B4buMF2uApHQR88UoUOXTqbSq7JGz4W0C3hl3thpnGfZea6e30+Bb1tuxuOAD1rg3S6slEi3Ak2dBgjH1Hes1vGF7aXbOVKsBxn7tbextZR2IU+57BJYb4gNmOhwBVy0sm8ksEJ54HrXlenfGB3hRLuJEbIG4E8V6Vo3ieLVLFPL5GOSDVOgk7stVG0Zuv6cdwVhuaUgDA/M062tjBZbfLAUZ4x1roB5U8oKktOB17AUT6f/wAS+UZKvI3QD1Pas3Rau4o6PaLRHNS2EksayRKN4bIJHb0qW4sy0UiHk4yBmt1dPNlGFDbl96ry2pW7ADHDLgjrWUoWZopdUcpodkBM8ZcAENjnGOa0pLAgYY5wOo71et9MEcgYKxcNgEDpn1q5dW4lHTBx3qopqKTJk77HK39oJLclW56YPWsG7tmCkucKVxgV1l5a7VJwfXisy7hDRdOpx0rJvexfQ8o1oiIud25oztKj9Kz7WTOs2k7LkNleOxxx+tdB4psvsk4dkysvyNx37Vz8cPlLGjHmNg8ZP1rBPkl8zKUew3xpopvlkkVPLMg2s2OA3bNeNXkDQvJaykwTRgqqt1Den0619J3sf220CyrliBg/1rxb4naGtlew30Y5kIWUHjafrXo9OZHLL3tGeW3kjWl0LqIbJ4XD/UjnpXt818mteHVlIZ4pI1mjxz82Pm/OvGb4B5d/DkHaVXjPvXoHw61DzvDH2N2Ym2kaEgnkDqP8Pwr0aetFo8bERtUjI5/7Y1jN5RJKBvl3HA2ntUOt77yxDowwehJ6kf5/Sn+J7X7LqLAZbPzAHpj0rG+27kmjC7QCHQHtXLq1vsaW2sSRXZls1aU5cEKwJ5HFEl/meOf5grIFbnqQcf4VmNKWdmzgSL29aYZcQog4KsTknqDRezuNpPY7OzvdxmjVjiWPcpJ44qz4Zv8AyriB9xLEg8diD/hXL214XKsco23H19q0dMlEMMTEgBJcEkeuayqvmi4sIe6fWHhjUN1pAxYE7R0r0HS70SxrzzXjHg2+MunW7HuB0r0TSr3ZgZ718up+xq2ezPbqUlVpqSO5ifcat2jY3/hWPaTbgD2OKv2kw+fOc8V6CmrJngSg07Gw7FpG3DuelRXsm21ap55Qsj4PfrWbql0q2bHfg19bOKjFyPJhFyaOc1jUBBC6KeorlJbrDE+lP1zUwbphv6VzlzqZlYIr4XPzN6CvgMbiVUqO2x9VhsK1C5du75nzHE2H7sP4a4PxbfW5H2bd50iHdtJwD7mtXUNS8tHigIVzyzZ4A9fevOfEGqx+ZPwFRTl3PVv8+lcNFucjqlT5EYviDUBZRu0TgzyqQXz0HoK4bUyLqRBIfL2nLhjwT6Z9a1NR1AziS4cYTOI1Ixz6/TvXH6jqDXMS2ceQC5Yn3PU+9fX4Wlyx0WpwVJXRUktZPEN+YomChOWxztHrXXWNrDbWJJxHbwjb7yN2WszS7HJNraERnG6e6J+6vqT/ACFW5nS+kRYgU0y3O1FPLTN/eP1NehKblaK2MYRfxvdlmzjd5DdyDMshwu4EDb2FakNtLeXP2VTu2/NKyjjJ7fWqtq0l1diOIiRlxjHRc9/511ul6WbaEwWozI5JnuTyf+Ams5O2qNLWN7w5pi3s0NnbgrbRfff+83cV7BY6ZbaMkRQIGC8t2rj/AAPbW2l24EsH7sjlsdvWtK+1mFPOLzO8KfdUg52/WuZqpJpQWrOmPKlq9jqJtdhghYMTISe3T8Kz21dpwAoMUZ/u8GvB/F3xjks7xrS0iKyZ4Lelc2nxJ16+lLNrElvEOkcChc/jiu+jgqktWzGeLpQ91an05FokcyFt03zcht5PNQXPh+aAnE5ZSPuyKefxrwBfH07wxrNrF2QeR+/PQevNbWmePLtUimttTuSSfmtnmMiMQO26ux4Kauk7HP8AW4SeqPUpdCjkQ7rdo5BzlelbvhW6l0u4dAx8pscCsHwZ4pi1q2JkDrc7sFQMjH9K6bULJZbYzwfI4/hB61w1OaLtLc7oOMleOx6T4fuhNJyw2kZrau7wNPAr7iE5AHf0rzvwdqwaMKXKnGD9a6pbhZbjcWwfWsVUtGxry3dzpZ5mkijLR7icEgc8VSvFjVk2L8zMBST3QsoI8khm74zWVJd+dcpl+n8VVz+9Y2irR0OhjAVcAbG6kHpUV7FE3zjAYis4aksSuryEj3Pesq88TRJKN7FvXHFVKUJK3Uz1NR7QSoTxn0NZV3puCGx8vQ471i3nxMsIJvLZz8vp/WpovHOn34KRzo+emeD+VYOF3oVztbmB450D7bo86xr++GHU/Q5rz2xgXVdMYcpLCWGf9oV6+2pQXiSRgiQHtXmlzAuj+IZo9oEFwOAOx61x1Y8srvZ6DjJNM1tMke50eMMuGUdR61x3j/Slv7ALtBBzu713ECNGzbQUUgHbjgisfXbRhbOewOciuii76SOWrHS6PlfxBp76RcFZh8j/AHHHGa2fAl5Gb65tgdolKupJ74rp/H2hpqNtKY0AkUlwK818NTm21+3jkIG5SnPr2r1EpRTi3ujzqrUrM63xQDdxhYxl1U43dwea4B5vJuUYsducNn0Ndlr7yqU3HG1zkA9q4nWo9tzxja3SuGi23YbTjG5IbkRyPHnAHYVHklWXJORuUk+lQXE2P3oOCQMgjPNNhnBdc/dJxjtXS4voZKV2aUN3u3A54wRg1qQuDGRu4I3DP1rnWcRzkoCOMZzV6xn3TcAn5T3qJRv7yNINbH0t8PrkvpVqfu5jU49K9Esbo4X9a8j+GV152hacdxJ2ENn616VZy4Yc55z1r4/Fx/eNn1GHX7tI7/S7zfGM1rWlwfn59K4vTb3DAE9a6O1c/Pye1ZqeiR5lWjabOqur8K78g8muf1/Um+xS4weOKtTXSZZSpB3H5qyNeeGe0ZEDZPHSv0WrRlOm0mePRhGLV0ebahel5ndm74zWLcX7bSFBJ7mr2tRGGZoyCKwJkLAjJ4bPpk18BisNyTaPr4NOOhU1C+FvG7vzI3qe9eYeJNWWdjCCEgjO+aUnHPXGfWug8aeIFt/9FiH71m++TgD6+1eR63qzXj/Z4maRd2Pdj6105fhftv8Aqx5eJqKNyTWfEJvXaG2jKxn5Y4wcn6n3NR6dpLeYIs+ZcN/rX3fLCtJZW32BWY4885V3YcRg+nvirMChImVC0cWc4H35T7mvpE4xjyxPOirtNl4Ww8uSG2BS0HLzSHmQ/wCegp3myghcqWXhEHCxg9zSWbS6nNHa24TC9SOEQeuT3rVXQ2ktLh4n2QA5LYyZTnj/APV7VrTozn6FSnGG5teDNHR4fkYusjgsxGNxH9K9Q0zRBtUFCM9hWD4K0YW8KOx4jAAyP1r0zSrZX2swJ9KMRLk9yI6F5+8W9H8OosCx5YoBwuciotU8L+UmyJZfMByqdQK63TIQmz5Bx+VW7i0Eg3IcsD93pXJGpbqdDocyPnDxj8HxqtzNeeU6XmNzo3GffiuRHwsa2tZEMcVxI5yBJkn3AFfWFxp0k4YOiyELjCnkVyV3okAlaWFQsyjDK/avTo4mcEkmcdTCxd7o8Z8IW934C1aG8Phmx1y1RGS50nVf3Uc6Hp+8HzLhtp46jIPBrN0rwHda9dxJKyQalczMxSy/1SbiTtUegBxXtP8AZVzcNFHsJtjJ5kgbB3/n0ouvDsVlerd6XZiwuk6PBnJPc16jxjlaUo3PNeXyveE7HmEuk6t8PvEyW135gK4Kyw5HmrzivZ9E1j7bZqUOQV+Yt/niuJ1641XW54UvUnv0TgSqgEif41u6Wgs7VZY1Y7lJlEjfMWHfFeNiK8JQ5tj1MPRqU3yyd7mpoV8YNWkRTiJmJ4Oa9Q0RTO8Zxurx7R42a4jfuWzwa9o8KlVgjYDJA/GvJinN3PTemhb1ydIyikbABjFczJqyWoYqV552mtTxTe+Yjn7gHHPevLLvUPOmf95tA9KXNJy0Gnyo3tW8WqGIRyWPZa5LV9Wur4HZ5gU9DirsK+Wu4xlz7cmsi/8AE0FlM0eAznjYBll+vpXfTgk7bswnJtX2RzlzaS3E5ed5Rn2Iqa1tItmFvTBIx48zK1ZbxbgnyjJx99hEHx+uP1q+PGdrMioWjDn5cSpgH2xyK7rSS+E4OeLduYkshqUZDx3SyKB99GLbvSk1m6umhMlxGzKRgSgcrjuDRZXULXIaDEEhPEat8kn+FdfbNDq9gUlVU3ZDL6V51RwkmpaHTG6szO0LWV1TS4mBHmKNrY68VX1ecSWrqDxis+80t/DGJIvmiZuW7496rSXomT5SCrcg1yxi27lyehxHiCAzJISflI6Y7d68T1BTZavFMjYZJVBz3H/1q9s1l2CyKMEgYFeEeLpSupXQx0Y9OBmvXpu7SPLqpxizrb+X7QGjLD5xkE9c9v61ymtYmtlfILI2DxWra3puLCKVMYRNxrLvUElvMv8AdIZa5Ivlnym/xwTZiS3BYx8fK3yn/GmQjM5XOccjFNckxlD68GmmXy1MgPIG0D19a7t0zzH7ruTSzMWyePpVywlIlJX72KzlkW4QMqYbOaswyeWy5yATxWTTasaxfvcx9E/CGczaFBuILIWGPSvS7ebDAcDPrXlHwSlM2kvGeTC5P4ECvTRJkggcg18ni4p1Gj63Dv8AdpnSWdxgg+ldZpdypibJ9K4S0lGB610mm3GyNh16V4rvCWh0zpqXvHTXl5+/K+amATgrnB9qpXTfIDlWHt2p9yqM7BUYYJ696GheSIDyyBX7FN8qPkYq7RyHifSwwMy4OeOBXnHia5XSbCSZjyMhR/ePpXtep2m6wcOp4BPSvmz4u6nPJqUOn2zjEY3SY7Z65r4rMYKVZRStf+me9Qm1D0PJ/EOpNqM0rI5Y7iHfPA9s1g2UHlbpRksTgH/CtS+EMEsiRkBS2SvY+5rGkee8lCKp8vGAAK7KC93l2RwVmr6ltrg7yB+8A+6g5APr71as7Ke+Yhju56L3qWx0fZ9njwfOk+9kdBXc+H/Dpu7y3ghjyrAbj35rvjBNnK6jWxHovhS7Nv5lvCpjIOS/GR6cV2MtskWkafYKu15CJGULj7vNd9fadDpPh/y0iHmY4KjnNYl9aJ9os/lB2RcHqc5wTXZUqKNPlj0ORwcp8zL2g2qrFGvXufrXfaZakKMgdK53w3p5WISSLgk967GyjOVIHHtXgVZczue9Rp2SsadrGOCOSK17a3SRSXGSapWUBYgHua6G0shgHqa51K+x3RjoZ81kjABFAI6MR1rG1HSIbtXSRPmxw4ODXZmzKKePzqpLpyld+0c9qanOGxXs4tanl7+HLu2kJSXzVzjpyP6Vcit5wo8+NsDsnFdnNAkIJ2YOe/emyXVrGp3Rg8dDXbDGSStI46mHV9GcNNAJi3kQlgo5WUlHHf6Gs29ZHtSrRKpb0/rXW6tqAkBEECR5/irllt5JLiSJF3FhkN6Vy1Je2KhHkWozwvZNNeszA4BwB6V6npRa2gIDbTjGa5Hw/p7WRDMMsRyPeujMqpCSDtwM8dRTbSSSYtznfG2oGGN1L446159Zxm5vI4klRRnLvIcL+ddD43vGkJAO4noD3rM8P2jSrJNK6F+MBu9ZUm7tlyjdWZka/dzxW8jRo4QAkyZP51wl9p+sT2Mt9HYzm0QZeQcZ+hNeka/pd9c3Lss0TKeETbgoPQ+tVr/UdVOizaa22aF12gMgBH0xXt4acPimmeTiKdR/B+J5bY2eu6rcqLDRp7qNSDLskVpEGCSduc4wOTjAxUFp4lt7tnW2dZUTmTfxge3rXUjRte0eU6tpk+paFqTWctkbmwba08EoxJE2cghh/L1rzS68IRx3cMYWXTmjOxZgGXaPUivc5aU1eErPzPAdStF2nD7jr7XxOI59qMY4lycEfdPqK9H8J+JF1HY6vls7WI6E18y6rqt9pOpMkkguUU4WcAjf716T8MfEgkuEZopOuHIU7WHp9RXl18OpR5up6dGtyOzPoa8hbVbRojt5Xn2rzz7K2n38kD52AFs13ui6vZP5W2UlH9V5rmvGEax6j5sYwHGPrXgX5XZnpNprU4PWWHmkAZI56da8F8YyKurXDZyC54r3XxHsihkYkjjkV4X45iVZrd1zvcsWUjHfivUw9pS0OGvZU2xnhu+E2lyRc/K3PsCKntMSkhiMbCME+nFZWglYJp48jEqbh9R2qyJjHdH3OcCpqwXtWl1JpS/dIptF/pLRgZ4IxVW9hKRsq8qDn5fWtQlf7QUsAAxxz6Ut9ZmIsCOo/wAmrTtaxzzinqc/BOYiNxxnrVs/OwIYnHrVO7tHjOcZxVuxkQp8+cDt71vLVcyMI3vZnvnwDv4/sd5C/wAshK4z34r1SU7HIz0rwj4SMxaR0dlwBwv6V7S2rQfZ45JXCE/KQa+YxeHlz80dbn12FqXppS6G3Y3GRj0HSui06X922evFchY3KMQysG46iunspN6sc+lfO14tSsz1YtSiegMpMjc8ZJqxkEYLkY6cU5ocSOAecmoJ5Ni9ziv1aTcmfIxikV750KOWZmCjoa+W/HOlytq+rzMpWdWZ177lye3bivp2S4DxyZj6KTXkHxK8Of2uWuIj5csSFt3bFeJmNH3VUW6PQw71cWfMmpaUYX3BSWz8wI4FM0jSmnmLkHEYLlQePx/wrv7rT2vIZlKMksnBBH5VR0qxbSrS5lKZd3CYx1ycY9q83D4l7SCtTSV0MsLRLOX96Q0rK0rtj5VXGFH1wDXafCaSHVpLpojnynRcd8Yz+FebeIdSEAvgp4CiHAPQ0/4GeNo9B8bPaXHFtf7UD9kkH3c+x5H5V9Hhmqr8zxqn7u13uz60uNHW7tGRwSCvBxXBJpbxa7LETuEfAJ7V7BdQf8SVZ1O1iVGOnJrgnt1TUZSfvu24mvPxM/fUTtpR901dIt/3YGOB610lomCMisWywhAAxXQWIEhAHavKZ69JI2LOLccjC9+K6SygyinuPSsOyADrkdOK3tOnx8ue/btWtKKudEpWLRg4IYFm9apTx7Rt5z6CtNrxNnofUdKpT3tuCSTg+9bygpGUanczHsjK2CuaydS08qrErtx+tatx4it41KoBj8q5XxB4t3K0KjBIrKdPTcfM2ZrLG1ztc0kkMYdTH8oB7CsGK5kubsgHp1NbkMbtgAEgcGsJvkskZuLkzbsW2oHGMip8tKjHgZ6iobG2c5DMFz0qW5hdVPOBjjNQ5dzX2ascJ4xtgOVX5hWTo9qEKIXOG5z6Gug1rc8gB5APQ1VisgW3L36VdJ8srkSV/dZqPoUssAy7OCMbmwx/xrGutMkgYbow6Lzg5zXbaBefKsE2QQMDFat5pEd1EQFHqDXoxxCi9djinSm3ZM8uv/7P1C0e3lRreXB2MTyhx2rAufCMeo6ZDDd3PmvEMqx6hq9JvfCyXJYSAFuzEVn/APCCxQMC8sxJ5AHArs+tUprc53hpvdHkl38IrK+QRzxGbceAo/PpyKs6X8L4/CsieRPcSA8LHJgqv04z+dewwaStlGfLe5ZSMclR+o5qvJpbEYAZVHOGYk1lLEJOyY3hrK7Rw1pey6YChiLP1CcY+ozWTrWvS6pOkQtfKZerHqa7vW9KjltyG2sB+lcVBpK2skj4zzXFJKbUmiEmtDiPFMbLDtZSwLAMT0/OvFPGx83UJF3DanQdgK9x+IDbLORlHzDkV4lrGnyalPI6YLEHNd2FvFtIwxCco2RytjdtDcRscZU4PPataVRDPkgEjgZHWqMGiTzOwVCWXnpk9cVs6lB5UduSctja5x3Fb1001Lozio3ipRfQpTzkMdyjK8itS5jW+023uUch+VZfp71zt5J/pRXOH2g/pW3oN4oV4HX5Zhlc+tZShaPOhxleXKZdzbFkOBnB/OqCIRLgAnJrpry0+ySru+eN8lTj061mS2Jj1GLbnbIeCKcaiSswdPW6PVvhPbNAZAwwGIx9cV6VqMQMYUrnP5VmeCPCkv8AwjcN8AFnkPmeX7elbF0u6Mggg479jXle1jOpe59NSp8lOzRJ4dn2KYyeM5HtXeaNKdsm0jHH9a8tgmMEocgjHau50bU4ZYGO8LjHBrzMZRcp88VudeHko3TPZbq4w7epJqk0okY7idvYCp7i4ZpXIUckjgVChY8bcjPYV+grTVnywxlAViQSMdK5bUNJN3DIcblII59D2rtfIkaP7px9Kh/suRLeQhCyk/dAyc15eK99ctjspz5NWfPeq6StrZLIyBZo5Tu56kZxXA3s2JJpP4IsyNxwT2/WvbviToL2DLPsYWsreY2ehwDmvFPGKNb2NxKi7RMNwwP518pKLjUsz0FONTY8l1vUDNNNnIDOWqHwX4O1jxhfy/2XYXN3HCytLJBGWEfpkjv6VTvAXuSpPPYV9YfsIRxW+m+NYJJBFM1xbOmTg7djj+dfYYGkpJpO2mh8xjqjXvW0TOQ8G6xqvhLWkOvalev5mYYLa7d/v/Q9xXrdq5upBPg8iqH7SeqS/ED4y+FbCO2Sy07w/aLuiRywllwS0hJ7sSOPQVt2Nuy2yDb2ry6kPZpK93dq/lc9DC1HVipNW2LVm5VufrXR6ZOBwSAfWudMJg2khgCMirdtdMvJ4xx0rjUU3Y9VS5TtLec56YHrWgl6IwTmuNXXFhTBPbFQDxI8z+XAnmN04rop029EDqq2p2F3rYiQkvhewrBn1G51BisKu3qR2p9ho0l+6S3ZI5+4OldKlrDbQhI1VQO1aXjT83+BHNKWiOLuYZLOF5J35AJ61zEk/mxyTyHdI3TPYV2PiMGe2lXbg4xXm898IIzE5w/TBrOXNUeiOqPuK7N3w/beec/xE12tppx2rhQwI4Ncf4Nu0ZQOC27HFer6Np3mxFgBggY9qxdJy23GppbmVHbNEuAMHrxzSXCF0YMvPrW/LpBjk3jJz27VSvYfJDYwB1NcrjJaNGntEeea/ahGYgY+lUdBcTy+XIQPetfxK6xlzkAAVzVhN5Fypj7it8PBXszGo9Lo79dOaEpImCCOMda1bac42nH49aq+Gb+K+jEUpUtjGc9K1WsCtydowvatalFw0WwU5qRBLAH/AOWYBPFULizfcM846AVvxQ7V+ZTzUM0AXjoT05rmcNDpTsYUnf5Nvueazry5CqSe1a1+hXnOR0xXP35ydp5B71CepnNKxjXx81H44I4FcxdgIrnoc966K9JjQqCAOlcpfygsEBwc9q7oO+jPMqKyucT4tRbhWiI3bjnGO9cvB8OGvbZrtGEY5Plnv713s9j9und9m7aCo9K7jSPDVmmlW6vy5UFxngV7WDpRfM5bnkVqjT0PnuPTLTwbJPfagN6rEdn+03bivNre8Opi7MhyxcyKfx6V7F+0Wttaw2lpbYjByz9zgcV4folw6y3LEYXGRxVVtY2vtsZxdprz3MnUCTqBPfp1rQtJGtZY+cvGA4zVHUCf7Xk2jgtj608y/wClSEcqCEBFNR5qaOPnaqtnWXey+tUkiXKnLYPStHwjZR6ndQRtGshhfeQePl9P5Vzmk3bRxNETnHIro/DrXFhqUd3bjkHO0H+leJWulJHs02m0z6c8OosWmwoMfdHA7VmeLbU2pW6iGIj8rgfzqTwdqIvtKhccZHTpWxq1mNQsJISOqnH1r5yNR08Qm9up9by89H3ex53Jhhx0HStHRnAEuAT06n61mNbyWzmKZCrKfSr+kuP3vHp/Wvo1Z7anmKzV2fSRbdK3zKmSecVYt7f5s+YCf92mwwBpmJ7GtywslcZwMjivoKlVX0PAeiuxttCzqiB/lH+zWjbWoDsvJHp6mr9vZCKNSMDNWGt/J2kDJzXNZp3ZwVa3RHjHx20oR2FvGiAPLMse49MNxwPWvBPib4YuIbCzQnaroUQEdAoxk/rX1V8TrJ7jThNjeYbmNyMZ4Gf8a8n1bw9Hruo2kMYdylowTeeN5bPHpkdq8LFUb3sut/wOvD1mkrs+JNT094bkt3BPA9PWvW/gH8RY/A2u3N7cxSS2M0JguY4497buqOBx3yPxrk/GmiSaRrN7buvMcpB2+lVfB1//AGXrcM0w860J2yxkdVP9e/4V24WvLljyuzOnEUFJO+zPoyXxZY/EXxp/bNlHNA8dqsEglj2hueG/ICvQtPs/NiTqOOK8u8E6bFpuo3sUUm9CyOCvRkIJUivY9Djyq9WAHSliE07y/rqXhVFQ91DLqyDyrF2AH51SudLlAJUnC88VuTIP7Q4xxjvWl9iDWMp4zjOa4ebl1PQtdHmkdjPfXO1mMUHsOtdjpGmW9lEnl4zVHUEFuAwXCqMEDrT9I1eGZCEYZU4KnqK6HUlP3YmMYpO73OvgJRBg896Se4Y4A4NUI7ndHlW5+tNe42jJycnr6VjdnUtivqH76M+p4rjfEPh1J08xF+auycB8lRk0z7GZYyGUZpwk4O6LvpY8x0wyaFfqN55bO3vXtvhzXA9oqg8N15rzzXtBkf8AeKoDdQcVS0bX3siVLsrLwVJr0oJy1RjzL4T3WXUlMQfeGIGOnJrj9c1yKHcS2TjpmuE1v4jNbQFI2+b1Jrz3U/El/qUjYeSRG5yvArKVKVWWuxUZRgu51+t66L+7EUbZGeSKfpz+ZfKqdFU9K43T7e/lkyiFFY53N1rvvC2kGDLPyx53mnGlGm029g504vzL+nXTWF+FORnoa9J0jURewruUFsduteeazp8vledFjdGc/hWp4d1bMUbbyPUVUtVciPY9DdA2McAdap3IXhl4PNQQagJF+925OetNmlR48D8/WuGpyrRHTFvqZmoKArEED/GuW1E7TkdO9dLeMNpbrjtXN6s6p5hGSa4b2NW9LHN6nMADuznHOK4+VvMmbOSB0ArodUuCoIJ56ViWsAaXLHkGu6hvc8zEOy5UXbe1+y2kcnll2c7tqitCPV1SAtKDGcdD2q5pcP224RpP3dtEMDH8RrP8cWf2SJJlGBIhODxgDv8AWu51pWUYM5o00tZHzj8YNX/t7W7uRUZhCojUHgHnOT+ted2REUc20hsrjI7E13/jK3jmi1WW1LGKfG0cZzn88da4K6QWGkW6KP3krs+e+MYr1lRtFK/Q8WVZe0bRlmAuZZwT8hzuI71XhB/dZOeshNa9kguhHbMwXn5jjgntmsyZvskUqsMSGQgjHQA03p6HJ01NDSGLTr0BORzXc+HYSsgZ+v3hjuPSuP8AC2lzXlvNdKMpCysSe+a9X8L2SCxkZkGWON2OnNfP4pxUmke9g17ibPR/AEw+xCIjnqPp1rtOi45weoNeWaJdzWswMZK9s11dt4kuIJAtwvmRn+Idq8GthJz9+B9TQrxjFRZpararKOVDe+OayodDDs7JwDjj0rdNwl3EJEO5SOlWNIH+tzjt2+tZ06k4+690azhGetj3jTtOEkzHb3rqLHTlQA7Rj3pbLTlRycflWm48uLjivt9tz88q1XJ2RF5SkA5AA6Cn7FY4yKpNP+8wPyq0pCIWqPap7HPbuZlzpq6nHdRsoYM27BHXivNdZ8OSaXqdtd28TE7jbvFtyOTlCPX+dexxWyxvGwOMpjNc34ms1WxcEK+Cr/Px0ORyK5ZpOzZrCVtEfGfxj8IRDxJdTRxEF4w0qEEEZ4z+deQxaM9nKWUFmVuQf4uf6ivsf4z+Gk1G1XUo1+ZFaFmPJKkDA/OvmrVbHySpEToo4b1UeteZBunV5Ez3qdTnp3Z1/wAOp5YNQeKZsqY18ls5zH1GPYZr3zwxtaMc4JXrXzZo2qRQpoz5xcQSGCRenynleO9fQvg6+82OMcYI4r08TB2T8iMJLdGpqitDqKt2IHNdDYIs+nsM9RWT4hiVFgkBweQc1oeH5xLYMFOSOK837LPTuYFxp4uIZAy/xda8v8W6dqvh+/a4tWLQuQVYdQfevYxEEZxnIY96w/FenR6hpTQspL9UINa0pxptXV0a0UpScWeTRfELX9JhjmngMtu7lVcYOSOoI6jqK6Kw+Kysp+3W8tv2DFflI9c1c8M6Rp95MmlTlhc3spjlUpgooxgg988/Sruo+EYPD2tT6ZNieOJyiOedw716VWNJuPKtHt1M6NWXtZUqkVdfLQ6DQvF2laztjt7mMysOADW/DCGYHA/DvXn998N7C/kV7RWs5RyHhwDTmk8UeBfLldW1TTh/GUO8D+v4VzuinrF3OmVOMvhdn2f+Z6TdadHcWnMeWz3rh9f8FLK7SRwlJD1ZOK6nw18RdH8QwKjSCKfpsJxz712HlW9zGhR0ZWHrmt4t01ZK6PNq4ealfY+dbz4f3Usg3LIwznL81csfBptlwyEY6E17vc21oIypUHHTniuZ1G3gySgHHauKviZKVkjWlTlb3jjbTSI4UC7c56ZFbNtGIhwAoFT/AGcKxbOc9KYAFducY6kmso1G9zWS7DHkDMVI+U9qwJS2kahjOIXOV9Aa6T5JBkdOx7Vk65brcWjqOWXke1dPNfYxejuja03U0K8OKvPdnbkEE15zpWrvGTG3ysp5raXWGIGDXNUi76m0Zpm9d3mEJJFcvq12Ar5PPXNJdakdpLMD7ZrCv70zblBrmcLlOa6GVqM+9xzksa6Xw/4WMkRmljIXAIX1rnNKszqGuW8RAZd2StezTQJBCuwAACu6EbU+ZHnyfNUSMS10OGBQ+3kc7ewrzj4u3ssMJAG2MJhfzr2AIEtN7ngjJwelfOfxt8aQzaymlwsrmIBmPoPes1eE4+po/egzyzUAJY7u1gjAjfhSDwv+c1wmqiGfXEhz+7hJjB9hnt6k5rvreNMiQc/I0qg9z2FcK2mNaQyalcqyW4JKu3BkfPOK+kjXjUXmj5ipS9m0u5zNzcNay+X0ZmyfY9qTUB58iyD5gw5+tVbmU3V/LIOdzEiuv8BeGH8RajDZtDvUOrM5PQEjispy5IXZMI80rdDtvB2jf2X4EuJ7hQRcAugPGeMAiuj0tRF4etVTmZwCTnv6Cug+I1nbJdaboVpFHBbRRLGRGcnaoGfzqPTNJEVlGWTaicIrDt618u5e1qOXRv8AI+joK0VESyhMKKSOvGfQ1rQyBk5w1UVG089Qfxqwh3JkjOa7pxvGx61MuW9+1k4Kk7GPKmul0+QTozqRg4rjZseX6YrU8Nau9lHOm4EZBGV+tccsMqmttTf2jjp0PuSO2wzcdzVe4jDblHBxV2aQIG+vasTUr8W6Fh+de3UmoxufnsU5MxWuTFqDRsSOa37WWOSLrniuT1CdbiVZ4yM96t22o7YuHP4V4CxXsm4vU9B0rpM27q7FtArMxKowII9PeqmqXVvf2sgEq8qMcjFYV9rOxD83boaw/wC14i4RlQ85yRUf2jGL5ZFxw0nqihr6JqkLWak+W6lGZuQDXz5428Nzi9e1wBMAVHofT86+kHuIZZTkDDcHA71554x0P7ZetL96VQQGT73tXlV8UnVUk/U9ClFx0Z8n6rqdzpm+Nn2XFswxnqSO5r6N+Dni9dZ0izlZsylQG56HvXifxa0WM3SXUYCTt8sgC/fPr9ai+BPiv+yte/suSR8SMXUdhya+rw1b6zQuRKPsqia6n2hrWLjRRKOqEE+9M8LS4WVQTg4PSo9KmTVdAKknlCPxxVXwdKyv7Z2HPqK89r3nE9FLRG5fKA24ABelZGpIJoWjHB7EVs6hHuBHTBz+FZIk+UjA+tQbL3XdHnmppc6bfpdwvtuYm3xsOCD9a1tL8XW2vXVgup3GdZe5LyK7Zd2zlm56+tWPE+lPLH9oiAIx8y4/WuHaBbO9hvgB9ot23Rseceorro1OX3J7f1sejWwkcXSU6TtNf1Y93stKh1DX0WBzHEE3SD0PbFaXiCyj0udbNpTNJtBK44GeRivNvCPxY0y3vpF1RZNNeUAJKVLRsfTI6fjXeN420rxl4naazuIpfs0UUTgZySqAZO7nnFdEISjrT11PDlOth5ctZOyRx/izwNp+rosqRm2uc/62IbWH+NYeneEvEtmGex1csgICRzAnj6ivVPESLc+SIEXzG6gdMDvTotISOwDiYq45xXTztX51ex1QxUHTVna/Tc81fU/FtopSe3guMcBtzKf5VnXvjHWrUbbjSWPTc0UgJP4GvWfD2kSa6Z3aTbFFnJI61gavpkj3U6JEHSPOXbgECpbpS+KPmP2yu1zK6PPIfibYowjvI5bN/wDpuMZrdt/EVlfLuinV8jgKc1xniZYdQldY7VriUA4ESZAx715h4gi1fw9LCyo9l5nK/Pgnn07VVPCRquy0MZ1YbN6n0Zb3KhTjgH3ps+1oz17143ofiHxLAI/NDXMbY5xkrXp+h3V1cRIZV4bnBrGrS9g+Vsx5mldmLdadINXUqCFda0prCWGLcScdua6Cz077beNOUG1BtX+tLqduojb5QABxXJUq3RcI21OIWOSWcqBnnNSSWPlW7M2cmtzT7AvvkwNpP51U14RwQhTjAHOKxc7KwLV3ORXUbjT/ABBpVvYwLdX97cpawQtIsYLMe7MQBx6mu6l8e29vZA3u+2aSPekc3yEjseexrwvVfFZi+LvhO2tZrcXNpcC9SK5tftEbMmThk6EYB68Vlftp+NdH8UeNdEOia+2sLb6NbW06pEYltHVceRn+IjklvU171GinQXdv8Dw6mKlTxLildW/EXWPiV4ouNcuX0nVrh7UysPsoO+MDOMY9K8+8QS3UniK5lvM/aZ1G7I5DelfRP7Ft3Z3XgjVNKeytnnN4J5rpo90hTy1CR5PQAh2wMdea82/aWvLP/hbEiWsSRiGNQyRKFUnbgcev+NZYnC+wUWne/wDl/mVRxjrVJQtojkdCn+2sEDEPH8pHcVxvxA1oeINTFtZjFrAfLVR0JHBNTrfTQGUxSNHcHgEdTVrQPDRnh8xUE0hOCD/CTXPTl7LmnLyNK0PaNKJzunaC7MgIyT6DOa90+E9rZ+HrVru4gaTy2ZiAMljjABqh4c8CC1jN7MNqRjIYevYD3ru/CPh6SSJN6YiLFirdCc9ayqVZ12orqRJQpRuR6Tosms6jNezJs8w5RT1ArX1a38lQgHAxn6V11lYR20UmEXcOhrlPEU7Jlhg4PWuGralKMUtjpwlTnfMc04CyN3qeAZHJqn58jyhTjDGuu07SYDApYhmPU4rSvio0Ipy6n0NKm57HOTn5enfrUum53S446f1rpbjR7faQBWLPavaXDhOjYPSsKWPoy8mbOlJLU+6LogBvrWPe263UbIRwadd3F6N3yjOfSs4XF6zdR+Ar6V0G9Gfmqqpaox7zT5bRjgEp9KyZLx7XORxjpXWSi7uRtyMtxnFee+LprnTtSgt5TsZ9yggcZH+c181jstnG0qcj1MPiozdpIt3dx5kY+lZAG6dyecenaqMzahPbpLHIGQ+nNZq3WpRsRv7ntXztXC1Ob3tz1IVYrY6iJjlz0K9Kzbw5vAWGW65NZi3WpE7N4556f1qCV7qDc89zgjncwzxXHKlyu8maqXNZWPGf2gNDeFIpEVtjsXQjoDXgela9LofiG1v48bo5BuJ4GM817Z8XvGj69K1halrlYySZjxtHrXz34lzayNGxGXOTivsMocuRQk/Qxxd1BPsfoN8MtcTUNFQpIGjdcqfUEcVp6LJ9h1O8gwVxJvUHuGGa8F/Zr8Tzf8IvYRztlkYoMnqAeDXuOo3Ah1eCYH5ZFI59jXXXpqFVpGtGo5wUn1OwuXyqsB+BrDmz5pHRc8GtG2n+02anGDVO6j+cE8+1cWzO+LutCOCNZAVcbgfXpXP+IPCIVmltl3I3JQc10EPGUODitW3wygHn2roilNG1HETw8+aJ5vpuhQ6gTa3KCNug3Dj61ZuPAOoaPefbbaSTfgKJY23AgDAGfpxXcXemRzc4Ct6io4ZbqxyI5SVxjY3Q16VGnC2rs+6PRni6eIVpxT8mcrYeI9UsJZft10ySIuEMkZYMPTgda0bT4jz3djKhhTeMgZfH860rq/ilwt1ZKw6l+hP41gaxBoVxGCsTgnoDg4NaT5ordS/Bs4/qFCvK8Lx/FHXeH/ipptp4Lt9PfULGK4jkZ7j5wrtIRjnJ6DnH1Ncz4m+I0CQxWJvlklkUhedwRMkkD06n86891HSdOR5PLtkIOQQyjkVXg04EAxQbfRcVy/WL6cn/AAyNP7LjD3nP8DRm8ZRm3LWlvKZmJjKyLt2gd8981jW2iNr2p/aLpGuJs5Xf91PoK3LLw1NKwZgEBPcdK6bTbAWpCRjPY1lUxNRtPYUcPQoaw96XmLpWjxWsOFRmbbg4HWtCG0eLaNoDtwFHat6yihtLbdLwcZ4qGJd05uD91R8tckpt7nHUk5NuSJNq6faBeAe/Peub1C8e6Yxr64q3ql808hUDrx0qzomilcTzjB7Ke1TCP2pHO5dBtvamCyQMMYXOT9K4TxnqUdssjOwWNFLE13fiK9S2t32ntXzr8UvFpur1NIi4ku1Klh/APX9a6MPRdepsclarGjBtsy/hNq+kar4i8aapfRzf2raiNrOSCJGbySHR03Mw2g5XOASeleG63p91f+JLtJLeSFnlLtG6FWAz0weag1B5dM8Q6iCwYwMV29MsDjr+tGrfEPUdXuPtNxI8t3gK1xM+92A4AJ+le2qM4yTi9LJHi89OV3Lq7n1H8CfG/hv4U+CLr+0r1bbU5maVo5Pl34GEUHvxXgHivxbL4v8AGV5qsnLzSnrnp2rgrrXLvVpc3EzShPuqTwPpW3ZbSYpccHBP9amvGTtOo7tKyKocqk+Trudj4a0i21jUX84MiB85Q8gV6JpHgkWFyblYzkfdTJKzj3PY1D8INKtpdZeOQrKkoDJkYGcDk/yr399EtpLD7M4Mo+uMe9fPVay6u1j0ZtxfKjg9PhTWjFbqFtyMF4G4Irq0sDb+WEAwMCmy+HhpSxvMSYM/LeKvzw/X2rVgfa8cNyVdSRsmi+649fY1dLERSPMqQb9CW3t0EDmSRUJ6ZNcb4htbJpHDXa47gV6NcaRFJa55P1rzrxBoi+a2ATk9TWWJnGUldnfgINaWOYS20tX+e5P4VtWGq6dbRrGs/A6buawptIUNj5uDwR3qW30RCMYJbrWVWFCpHWTZ9TTlOOqSNu48QWJBxN+VP0vxHZgyhWOBjt9axZ9FVUyqkHpmjS9O5l/D+tYUMPhpX3+8uVSr5H3nc2gYNjnBrPayVTgdRXQOMMRgVTliySMCvq/as/OFFGBdKljE07fwDLAelcB8WtKGtaFZ65pUoeWwkE7bD95AeRnse3416le2Ud7byQyRh43UqyHowPUGvAfEWpa/8GNdm+0Wjar4UuSSFJztU8MpPTOPXrxXNXq30e3R9mdNKOt47lhpF121OoaHKYkADzWxUEMfXA4H1FYN54hhtY2F1byxToSDxlW+hrn77XbPwrqg1Hw5fJdaBcksIVba8RPVGHVT6Zqw+pnXLVp9PVp4iP31qTvJ59OteBinpzpep6tKmuuxG/jJYZm8m2eYEcMzAYPpisXV9Zjupy95NMiKMhWbCj8M8/rWLMsralKluI7cZO1ZHKhfbmuT8Uw6jPzc3ihF5CRqcEf73avCa55KzsetGlHYxPiVqVjqHmrYpJbQRndIz8bj6Z7mvCNYne/vpWySuc5PpXf6yGu5RBE3y7izHPyhQMnmuXTTf9FlYjMk5GxR1Civs8spKlG5wYxOSUEew/BGR7fwvA6nDpIxIXoeelfQlhqn9raaku7dJEcke1eAfCi1e38LRoxBxK2COvWvSNE1ZtHucNn7O2A3tW+JXNVehNH3aaPXPD+qhm2MxP8AQV0DxeYH6HPSvNNI1D7HqYViCp6H1HY16RZ3PnQDb2HbvXDONrM7qUiDytj7sYrRsm6B+e9JL5ZVWZcMf0qzaRR7QW5J6Y71nGTi0dvKpItLGrLkAYPFMaBHJIAJHarttCrEnGf5U6WzcRE7cDtXoU6isYSp6mDc20Ug6Acdqy7nS4HTlFPvjkVs3SgNyBj06VTuJlKbeB/SlKouhSVSOqZz50CzLbvLUn0PentbW9pGSERSP9mrVxJuwQRweMVmXIaaXBbIHpWbatoVKpVl8UivK7PJhDu9av2oSyXfIef51BGgUgKnJ6ZFaulad5jiW4GQPug1zza6mK1JLOymv5BNNmOHqqetGu6jFp8PlqfmIxgdc1pX+px6daNLIwCr0BrmtNsZdYvTfXSYTOURj2rBR5nzS0SHOSLWg6U1z/pNwDtzkZq7q2opbIcHAxximaprEWnQ7A6oAMgCvKvHXjpra0nlU/IgOcHrW8Vz+SOa/L6mT8TviNHpUbQrIXuJCAkQ6nJxn6V4j4jvDB4q0G6uJGlLs8rP6DgY/Ja4+08QXfibxgJ72cyGafaqg8KOwFXPiZI9o1g2Np56k5IzX0WFh7FxZ89iqntW4nN6+Ea9uZpDseeRmIBycnn+tc3JasQSBvUd07fWrep373MpkIyz88DGKoCVwQVJz610rd2MXZ7hEojkHJ5rq9BCMjLIflbgEjOK5lXLOWfB98dK6bw/Is0eGByB69+9ceIadNtm2G0mexfBWTztSuopWxcW8alU67lz1/lX0rp919otRvXYw7Y5NfJPhq9l8N6naajDIcrhW2dSD2b2r6n8KarFqNvHMMKrgEAnNfBZhzc6lF7nvcqO3sIVntcGPepGCCvWornwWlyhMJ+yufuqo+XP0/wrc0qMG2QhRjFaaDeFAxnrXTRu4K55k3Z6HBSNc6ZCLe9g/fY+9Fyre4HUVx+sPDPIdjHOehr1fxJbiW33qB5q9CRXlus20Urs2Nrd8cVzYmpZq57OAhd6HOSQokmOpB6VYt7cAZ7c8UG0UEnqfr1qxBCowSpBz3rlnVtHc+hhDuiCe3UjJ4OM81BaWyAycenatGdFIz602BFy3I7VNKq7lShZH2o7jJye9QTEBSeKpR3yFmG7nNSNcIRjJr7/ANm09D8tuDSKTnIqG6hgvbd4p4kmjcbWR1yCPcVBcNEGJIH1rLvtZtLIE5IJ96zmlCN5vQqLbeh4r47/AGbLWyubjU/Dl5LG8h3SWdztaP8ADGDiuEtreXQHY3dr9hntztS4tSeR3r3nVvF0UzbYy2c9647Ugt3Iz+WjK4w2FGc+1fIYnGQjLkgro96jz2XMeCeLfEdjNOblik7kYD+Uc9+Tz1rybxd4lW7QQRozqDhFEhA59s19Q6r4U0zWGmtri1VHB48sDJb6mvI/HPwv0PQrOW/QTJLE2BGXGAxNThKtFVYqUW2z0uZuNlueVCxf7GzAbNw8pMEc+tVtL0l7uYQohLAttA4J4z/Sug1VILewsdgIMnL85PU/0xWv4b0m30GyOraiwijuN0cEJPzk4wDivr+fk96K1ehxN8y8zZ+Htt9i8PRRhTgOSSe/NdyLPfb54561x3w71JtZ0V3cKpEzptHVQDXfWseIgh7evehykrc71JjqitBdyqqRuT50ONj/AN5fQ/SvS/CmvC8tYzkZPH4153LZs+SvVeVYDvSaRqr6XcswyEJy6+h7kVnZSTQ4vlZ7pCyzE55XrV+0CbwCfl61xXh3xJFeQKQ2VNdZZ3CyKw3dO9c6pWep68Kl4nT20abVwdx9+lT3X76Pau0D09awVv1gUZOV7VZj1JWGQQTnpnpXZaLVkQ273ZV1O0JHPbpx0rn7n91mP5eRnJrp7+dGiBzkj3rktRdSwbOP5ivOnTcZbnZBqUdTKuZSX2qDx3NJHb/xcnNPCea24tx0xVwQeVtY9O1ZptGM7CWdn0dj0Oeauz30dpEZGYAD1PWsi91iO0UgnoM9cVixbtanWe5fy7KM7gpP3q0UOZ3ZwzqKOxrwCXxDdia4Gy0QnYh7+5qxrGuQaPbMikZA6Vhax4uitIfLgGdvyqoPT6151rGqT6lcud7MGOCf6Cr5Oayexmpd9zU1XxFNq9ydpwg615l8WdR+w+G7ldx3yZXA+ma76ysxBC2R84Oc15D8Y7wyBbcDcqg5x0BNbXvKMEWo8t5Pc8k0Mmz1XT5CQGTNw5J7KC39KueN/EI8QagGiB+yQrti4x+JrPis5LrU856JtAH0q5NpJEW5yAi9vWvadWMUoHzqoc0nNnMsrnBOWJ/Sq8hEeOp54rae3dgAqE++KoS2RiOXOc9BVRkrkTh2RDAjNHI5BKjium8Gv/pQhQB3JztxkkdxWVbyKllcRkAlsEDvVvRmNhqcFxGclGB+X+VctaXNCSNaS5ZRZ6n/AGbHDMkKFXjk+ZWPce/uK9M8Aa5Np04t5+bY/IuSdytnt7VxdnPYXemNGzeU5YPFluSDzjA/Kus0fTJA0auQvmKMMeAGHI/wr5KUXUajM92T9259C+H/ABAY7fyncMQAVJ71vaXri3UKsBjJPOfevnDWfF7aTYSTIxV0X5kJ5DVufB/x5LrukFpC5WOZgT25OcV04aHNeK6HlVYtLmPatd1HbExyOnSvKr6/3PIdwxk1seI/EyNHtQknH5V51fasMyEHPPaoqYZ1alktD2MHPlWps/bQz9RVlL3g5JPYd64kauCT2/HFW49ayuAT71FTL5JbHtxrrudHdXhQD5ulLpepEmUnvj+tcje6xlQM4zU2jahvEp3Ht/WtKeXSUU2iZ4hbNn2WuqLHIxMo9cf0qd9cjjTJlGMV41qPxBtrJ3Lk5ye9cjq3xkRyyQsxwcd6+rxdenQjd7n5fSU6rsj3DXvHMECFElycV55q3iqS5kJMhCg+vWvMZvHhu5CSrliO4NQN4vSU7TFIGHGcV8XisTKu9XZHvUoKmvM79tb3EfvM+ozTv7bYdGJX29K8wn8TSI+UjbrjkEfzpieNHO7fbzKTwdiE/lXlOjC2jOpVHc7PXNVWGczLgkgH5mIA968s+IurNq1sN5MUMZyGZ8lhWhqPiVrn5GikCesiba4bxJdfbISiskcYboTyf/rV3YfDS54ySO2m29WZ2p3lhb6SHi/ezsBtBGdhHv71zlxrk+oQoZpmkcMMBySB9Kz5dTyjQg7trd/yrKSf/Wgkg7vlOenPevtaMGlZ+RyTly6Jnvnwdw/h6VmI3faZCSR3J6CvUtOg3w7SOQK8y+CLpP4TViOTcSAn3r13SF8zcDx2zXHXk/aSuXS1iRWdrv3L6Vla5pTpJ5qDgdWWuoggEc7L1yM4NT3unhrcsFIxxj2qItyV+oPRnEadPPbyBraTynzyhPyt9K7PSPGyxYhuGeKU/wB7vWLc6ECxGCBnj1FVJbWRAEuUEqDgNjla6+VPQhVXB2R6OniRHQNvyjDrV6PXYRFkMCe9eT+TtT/R7l1H93ORUSapqVmcb1lA9Bg0/Yu11qbrExvqeyf21G0R3kA44rLvLtZDuB3N7V50niq6OA0Rz7c1KPElzOeNsePU1m8PJ7m31pdzuoryKA5Yj/69ZepeJgHMURMsh4VVGTXMyagzIDLccdwnU1H/AGrHag/Zo9rH/lo33qj2Ci7vU55V5TWiNDeTun1GTJB4hHP51nal4keTCkmOIfdjTq1Z91eSyHP32PWorTTnuCGbLN1PtQodzJJ7kF3PNd7sDaP7oNXNM0l5CrFeD93/ABrf0zwwZxukUhf1Nax08WqhUA5HOa5ak0jrpxT1OZliW3tnZgPlHr1r5++IzPeTyAZMjueAO3+TX0B4slW2s5MHb8pZs18/+IZ/s0/mOQHA+TPUE81jQ96pc0qfA7dTnPsFt4ftovtAElwyghBySaz/ALYbl5JJ/mY/dRQNoHvxVHxFqMryqxkaSVxy57ewpltG/wBkEzM2QPujsPWvepw93mfU8WbV+Q0mvbSdCp27weijn6ZrLuNPV4iRFtUnhjyKs2UtqZFt5pEhDDcCyE/NjvWnH9hjiKrcifBxgZHH0NZzi4e8hxam+U4/7K6sEQbs8ZNXxYTQxoGOCxG0L3rVfThNuaGElAfv5HNTWQW0uFJXewIHPNcsqrdi1Rtsd74R0GHTFguLwiSTZvQSkfKc16pDcw3eiq8ThnRQwBrwi61uZlUqTiMc4BJJrr/CvigjTIBcsyBkeNlz8wP8PHauKNJ1OaTOia5Vvcj8X6kt6J5QSSQQwPUHPpWn8KNSls9JKeaYojMxwDjmuJ1q8PkXcokJy54Br1D4UfD6LX/D8FxcXLw+YSVRR71pSUaN3PqY1bygoruXda8RpGCokDfqa5SXXELuPMAJBzmu51v4V2KuB9tmds9axJPhZZHO66my3Uk1pSx2Gj1f3G0MNXa0RzEWprIW+bOeoBqwdWXaq7uAM10cPwq0/eMzzHPerS/C7TkTmabOMDDfpVSzPDp63N44TFNWa/E4a81lOcOAO+etWNL1hcy/vT2/rXSTfC/TA3zyTH0G6rOlfCvSsynzJ+cfxZ9a2WaYbz+4mWCxW7t959FaxbWl7LKPscG0k/wg1lR6FpyZIsrfPvGK3po90j4Hc1VaMrxivzieKqVXeb1HCnCKskVodL09TkWkAz6IKtLp1m6/8esB5/uCoQMd+ag1XX7Tw/YyXl9Otvbp1Zj1PoB3NNc1R2WrLsmXjpdoQR9liAP+yK4Hxp480Dwwzw20cOoX4ODFGo8tD7sPT0FcD8QvjNc+IlW00sy2OnEnJVsSy/7xHQe1eWXlwzIzsx5PUdzXv4PLpT9+pp5f5lxilqzV8Y+Mp9WvXurjYZXGAqjAUdgK871G+lvMFiepyPSp7q6+0TFuCOyioOW2t93byeOlfU0MPGlFRSJlLm0voZd1Y4iPrnJYcdaxrqACM7XIYda7FkypJAbd39qx7/TvOlSKMHMrdutelThsedWVk2e5/A63I8AWUhyrvLIxH/Aq9g03+D16E+tef/Dax/s/wXpcWB/qgc9OTya7vQiWYqcEeteHiGnUl6nTS0po15YwXRhwV55rQgxIq8Zx2zUTQKsJOefem2rhZgvQGsoOzN2rotS6eGUhhwehx0qvJpSNGUfOR3HpW7ABLEFJz6H0qSOxyct09q9CnNLc4pR1OD1DwuUy8X6CsG4s5RJtk3Bh1OK9lGnbkAUA59RVK48NKXMm1c/SteeMdjJKSPITpO75tzdOgFOXRmZSdr/j/hXraaFCMbo0J+lOOgpztUKM88YpSrQWxpGM2eSJpDhQdhAHFO/sqRnzggZr1GTREiGQgLVXXQN0m6RQoHJHrXJPELojVQle7OEsvD8l3IAowM9ulddp/haO3dQx3N+ldBBbxWqhY4gAfap3URkEADjtXPKr2N40zNmtkhXg/OOMVhalKyFsAZx61u6icRk5+Y1zsllLeFguQoHLVwy952OxJRRw/iRZdQjkOCik4HPUCvn7xtM02tRxR8KzcgDoa+lfEymG2nVUVfJi28ep6mvmvxJYTSX25eWB+U/St8PJRle+hjP3k0YOu6QIo8sPlwHAOAazrdnRgzAcgfIehH+FdHrlwsulbXGJY12H1HSsqCDCfMB838RGRX0FJtRueY6alIztasoZ1WaAFe7J3Rh6e1ZcN35UhOw7xy69j710c9vHIoZCVb7pz0rIvtM3Yd22MpyGTgU+ZSWpnUpNe9Et2F79owQGA7Kp6VuWa2/PnGWNjyCp4xWDpk9qVSAxm3uc/wDH0jfK/wBQePxrt9P0bUrhFC6bPdoOBLAqtu/I8V5teUIb6I2pXcVczLq/ttPgbyUwWGA7sScCsrTr1pZyGf5g28EEiu4i8E3erODLbraADB89wOPpWxpvwutLNDP5bXsy9EQFYwfUnqfp0rzp42hTj8WptyuVjjPD+jzeJtdaxVcQTEEEnHPU/wAhX0p4es00LRbZI8CeNdkoyQGI6fTivPvDGnRaFrAeSNS8jhi4wAnHT2rt7q7YQSMG4dia+fx2ZO3urQ7qGH9pOzLdzqi3jHGADySO1Uiylsd/fvXPm+ZZtqtkMakg1Pa2Cx/H6159Kure8fRU6LikjpYVxxgZqUldnIxWfaakjr171PLcpIo5HFbc8ZyNuVogkIYk7s1dsYxtb8Ko8M4PbtXQ6Ja7kkJOen9at1HF2Oar7p6gzDzX4Gd1RyLu6dTWPqPijTtJ8xry8hhGem7c35DmvOfGPxoBjktdDDR5GGu5RtZf90f1NefRwlavLRHzSi2dd4y8d6f4RhkV3W41DHy2qnof9o9hXg3ifxVf+J7jzb+5MoXOyJeETP8AdFULi/Ny0kk0rSSuSzM7ZZj71QeXIOAOOnFfW4PL44ZLq+5rFLYzbjMEoK5AHTNY+r3ZJ8sN3ySOMe1aepT5R+Mnr6VgODMzsepOeOa+hppfEyJaEAUEk9T9c01m80bWGe5561eMf7skj6//AFqhSMFskLn0z0rrjJNmW17DTkJnGFxjnvRo1obzWHOSBbxls/7RyBz+f50Oowy84xzmtHwpEJNRMBVm+0TIDnn5V5rog7as466fJY+hdCt1h0SwiVVwsSrx7CtjR5PKutoyBnmqmjAfZo1wAANoqwhFvfr7nuK8GcvfbOqn7qSPQYLRZrcZHUD8aw9SjNnNhgQp9e1dT4aVZI1yMkCtDW9CS8s3+XBxnI/h/wDrVi/I2XY5vSroSIhU5OeRmupsyvl4fBU8n2rhNOiexujE3UHjPSuutJ9wwflYdq2Uk0mKcOhrRRBDlMMPTvU54U5U5qnC5zywOO9TLJljyeaTlqZKBE9r5hONwP8Au0senyP1diPpjFX2kdV7kj1NVmnc9Acmpk0aRiyJraNDlsZ9zVK6kj3kDrU11cEAEnkVnSXY3EqAzH17VzP1N1GyuSovmdRx0ApbgqgI4B9KS3d5SQiljU66cyjdPyx/grGSZqrIxJLOS9yFDKP72Kku7aKytQq4GOtb1wPIiAGCB2XtXOatKXPHA9BWbfYnzZ5l4vmkmtL7bnaWPI4Nea32iLqVwhC43xBic5wa9Q8UqzaZfRqnmOc44rnbbT0WGOVQeE28Hoa2opX5X5HPPXY8R8Saa9mLhWh3guFMgHT61igFU2jnAH3utdp8UUkj8vHyB5T0HoK4YW02wmPa5Azhhj9a9+hFqOhi7vVkNzGCx5IwP1rNuGZ12gFuxJ71ost3sIKIq+o7mqjr5WByGHUdK0UdNjOVmZjwMoCkZz0bNeh+A/ikPDtutprOmHVYU/1MsT+XLEP97vXBzIJGJJy3X1p8UYJAIK+9RVo060eSaujCKcXdH0JpPxd8G3ZXzvt+ntnlblPMAP8AvCu80vxL4a1ZAlhqVrKD/AJAHb8DXyMsjKNjDdnv6ilWeQMGRTx0IHSvGq5NSfwNq/zOhVGtz6W8QWZstQubkKWiJG04yKJ71kt1XdlcdCf0rwnSvHWraZH5JupJrbP+plJYfhmux0v4iQ3kax3MQif+8p4r5/GZTWh8K5kj28HWp31djrxId5JxnqD6Uisd2Tnr2rPgv4bgfupFZT6GrMEm7ngAdq8KVOUHZqx9NBq10aqTMoBBwetI2pSRk/NniqrzYAwvHv3qlNIzN9azhF3KlZrU6Cz1bJAJx7V3fh69je2c8dR3ryuxjLOM5z6V6Z4YsCbZzzzj+tX7WSfc8bEtXPIJbqdpJGuJhJIWO4qCFH0/xqtJ8+WYDr+NLdtsmkBHzFyc9e/pVczDcRnIHT3r9FjDkPFvdWGlARjpnjmqjsVXBHIPSrbvt4446nNUL2VimRweeowa2i+bRi0TuzF1O4LOyhuSe/aq0EeOvQ84p1yXlk6HB5J9KsooVBxyByGHaulLkRk9XzFZgC4wSvrmpPJ2x43fl3qR4/L2kDGOCcdhSsTjGQQW5Gea6IK+qI7JFNkBJbGOCGPrW98NoRd66jYwkLHnHUmsS9cQ25ccMa6j4Pxlr2dF6k7znqARWjdoyfkc9eN0vU998PWplQFufmAqXxDafZZI5RnjrmtHwxa4VUAz9a0/EumieyB2845ArwZ6x0NY7o0PB96Xjj9NvArvEH2mHY2GAFeQeDdRFrciM8Y4IP8AKvVbK4V0Uhucce4qXqro6Uuhzmq6UGusAfN2NPghdBhxhuzCtm+iWV2YHOO47060i3qBKgJ7fWogwZTSQwsuQVx+Rq5DcqcEirE1jGUPHHcHkVXbSyuCqHHcZrVSvuQ/MsfaEC9R9DVW4ulCYL8U8W7JkOvGO/NEltDsO5SKieo42MO7nM+VUHBOAe1WNP0MH55mJB7DpV1LXzsBUJTtxxmtm0sFiRRIRn0zWS0RTdyKO2SNAIhjPVqbLGkIJBBkx1xV6QNENq4x7Csq/YhQC2BWb11ZcUUL6QbSC2B6+9c5fzJgqBnrn3rRvCzk45wetZVyN8hAB2nsaSuiZ6I5m501lO4nqzZVh1rmLjSbvSbOSMPF5bt8pZclR/jXpclj5jBscLyfrXK6k3mzeXkyHsCOKuHxaGLelzwD4s2z29zp9r5hk2qWJAwDnvXEqm2LCkDHUiuz+Ll2Ljxe8faFBHjpziuP8vKbmHb7vc17uGbdO76thLRIhbkHGck44H8qp3MW9cknHUE96unOCMDjtUE6ZQHPsQa6m7qxlujFmgIbIIHOQaIwA+CxDe3arsiqRjGSeoqrNZ4BbsPTtSSXUwad9BJBvjDLnK459KlgDqgKOzZP5VXSTZw3Iq5ZSjay4GO1bK4mk3qPMjcg7GHTBGMU+MhOfLI9hTSoOcnpnp3p6krgAfQkVDSNFo9DWstZayZR8yt2yMCus0zxcn/LVd2R1BrhYpiCMgY9KuRxxOuWXZngFeDXkYnB0a/xRO+hiKtN+7I9Nt9Xt7lRhtrH1qXAlcHPA4rzuFXEn7u4ZQByG9e1a1hql9bEZUvjnKc/pXzNfKUrulL7z2IZg2vfR6bo9oXlXauD616t4cs1hgkDDBOP614T4b+IkFlIFu4f4u3ynH41634d+J/h5oZN120JGPlkjOe/pXk/UKsH8NzzsRW9o7o8Ku5CLiQgkZbP0qF2GCM8g4JFLLIDPLjltzDpURVsFuV/rmv0BxXQ50KzbcHkn36VmapMRnHOe4FaDElm64XHWsa9k3SDaCBzgH1oik2kPuV1J3k4AGMDH86kCkkktzgD1FIEycbgBnoPXFSKxf5WGexA71ur9TLbcFBVSTyOeP8AGouFI4XPJBz0p8mVXAbAqLcWBxhQD8uT19a6EkyNEZmsO5ijjB+aRgMgV3fwjjWHxCoIJAtyCQe+eP61xItzd3TO/EcXau++FMRbxOFUHy2j/rRJpx5euv5EyV05dD6Z8I2uY1YjJ9DXR39mJIGwowRis7wxGVgTjnHBro5kE8R2jHqK8KUtSkjymKJtM1YnHBbGfxr1bQJFntojuXp6c1594lsjFKZN3BP5V1PgW7aSFELZXof8ahPS3Y22Vzpb2LBDAZ+nrVeK428Hr6Vr30aRW7PgMAuSy5yPqKxJV+UMnCnnPWoW5pdSRp2cgEgBbI681b3D7o2nPrxisRWaMBsAvjHI7VNHeqy8hWPTmtk1bUVr6moWK4BXOOxH8jUUpJZcKFx6ioEbIDZKn25p4mUfe3Lzw3Wh+RmWIztxhefSpFfIYsuMdjUCSrHkg5z/ABGlmcMpI5zWNmjVWGTXGAQSBnvWDeTPJkA/jV68m2NjAPHQVllJLh+FIB7kVk9Sm+xSlyFxyR2AqFImZ8lPlNajwLCGAOWpkZcp93Gegqk7HPL3itNCBA3O1v6VxV0v+ksxAGc9a7PUHKxEZIPTNcdr0n2LTruZkHyxseT7VrBcqcmZvX3T5W8a3hvfGGpyk7h5zDg8Y9qy8ttyByx6nmn31yZtRuZMDDSMefrVZSWc5GCew6V71BWpxXkXPd2CRmVuBuPfNRTIHAYY5qQHLYyAT14zTWlJPy/Jjrx+tbJK2pjvqZ00YEmSCAc44qEybmIIGKuyoX3Nu5xwT3qqVEhYAE4GFNO3RGbImUN05Hb/AOtSRh47tOmGGOegoZSrA9BRJIroB6HJwatW6mbSLxBKlgCeacMnbjnjGTUaHBDcYxwM0+Fgp2468j2qnG7sVceDtXGV+gqaJyr5I5Iwe5qNQrcgcA4NOiKhtwA596xaadjZStoaENwUYcdvvE1et71VOFBYdtprID7ic5J45qxHIUwSoCnAyOtcc6SbTN1JpHQpdLKrLLGj54wea2dIt4v3u0Sr0yEPHeuQSfaw43ZHXNdBpFzvR/mHAH3xg965XRd7LQpNW1JJ33TvleNx4qJl4Bzyxxz/AIVYuYybmbJOAxOR9arlduCSfY9TR9nQOhHK4PAPXge1Y1+SZSV5XBzkcjFa05CpgHkehrPv4W3bwwGRgEfyrWG92Joaiq0WS4bB5UcdR3piny2wcqe2R1/GoY+pXbnnp61JMNseSpDjrx+ddMFaWplLQY7/ALzB5P6GoXUuREvBxkkU0EIGLfMM+2Tz0qe3QLuJHzMOv90eldLagibOTH7FSHaq7cd8Zz712vwgjL+MYlBAJjJx+I/xrjA7kFskY6duK674UkW/je03Hgq6j0PGf6VzySZo1eLR9aaSFWBAeOxrUhZgrYI96ydPYPChByuBkVpxyBFOMYPavElUSbubRSS0Of8AElqrwsSKi8GTGKRYzwQeD2/Gtu9g+1RFSpY9BWBoIe21oxkFRu6dvesov3jTl0PUFYvCC56jgVQuI1YhdmPrWpbMGtvlC9Mdf6U37L5sWcgY9eaqWkrE8ulznnzE3CgY7mkWTcGwFAPtWq9orttbrj1qqdOyW+XAHv1q1oMrK3HAJ9hzUsT7iSVZvqMUiQPG4HI54/8A11ditlK8nAHPJqXJWsiGtQiEjKSBgenXFJMjBCc4B5q4kCkAh2bHXAqtcqGJGGIFZt2QldmeEVmyBljxk9qbMjIQBzmr2xVGFG4+g7U2SBdv7w4HUAVna6FexjyuBkcY6Z71AzHgDOD61YnVSz4wT3qubhY1+7yB0zURkluVy32KF6wwQxPtXn/xJvFtPC2oyDhvLKgntmuyvbtXkYyMOOgry/4w3rDwpeKGwDgAiu2D5lZdSYU/fR82k75WYDB6+xzS/wABYjJPQ/8A1qrxsGGQ3zE87T3qwEwgxwwGcCvoY2jFGbbuMIC7QwyfamOBkHuO2alUjaRux6Cq83C7s7h1PtQ2ZELsOSeMDgDmq7SEDdjAz+Yp8irtJ6+vHamFAUUlSFP61qldamfqOXDEYGAexP8AnioDErbgBg+1So64xjB796AgYc/ITzkdqFdsm11qRwSMIiMDOME+hqeA7HC5U98noaq25BmdSApJzined5dyA4GD3x0rS99TFSsaOOGU/wAJzk0A4A/n261EmH4B3Y7nsKlZmVt2CD2J71k073R0J3JQcAgHHoMVKjkqM8kcVCzFiMYwe1PD/KBuJI68cVlKL3NI9C6jkbSGA7YHQ1raNI2JecdOp+tYEbEjbjkevatrSWZvN5OBjH61ja0rmu2iN2fiaQDJG8kgcZGahlAZ8KSe4IPGKs3LZlcfwkkAev1qATb5PJUDcPQYFcEtDZeRA6DBHB5wcDrWXeKxkwCwGCcjjr2rXK5cKuQCPXpUV1atIzoqnrjJI4/yKuDb0IabMSDaxL5zznBqR3VnwM9OBjPFCRFZmBwcHqOKmSFghkwNgB+uMV3cySv1I5WU0hUENg+ozU7Dbksdq/SjiNjuJB9B0xQZdpiycxHG3jk/4VKu9WDdthWAQ5xnaR1GRXSfDicp440sEr8zFenHKGuZbG4ZHze36VveB28rxppKjmTzgPYkg0NcyVx3bifWeiOTbRtvBHTB5rTkuEPykAnHNc9pWRaZwDzj6VqWK+c/y7vxNfOVFeTPRpxTVzZhizENpxxWTPZiLVRIDgnvW/axs2Aeg4pNRtcgscfKcVnFuLuCWp0WmnfZqe/qKfHI3mMgb/gPrVPQ5RPahMlSDxVlQIbgOygjuB3rocr2bHGNrpk5jSUHK/MDyR1qrduiqRjBFWnuY3UlVI9jWPd3CqSCvyg8kdazdTogUE3sKXYdic8kVZR8gbcc8Z71ShkWQNkkc/pWhblGYYB55Bojq0iXC2pKq4iwyk575xVaVc5wM/WpJ7hIiVwQM9+arylZBzwrdhRN9jNQ6jDMEBHIPsKrTXQdCCOR/Kle3DfKvQdzVFrYCQ7WO7vXO5svkTIZ5NxPy5A45PNZ9yxVMjqfStYQ53YwQO5qrdWofcFTLqO54qVFydwsoo4vVH2ycEEk9fSvGPjZ4ljtdN/s9eXlPzDPSvV/HviOLwvYPJIh3kHaAMivkDxDrV14r19pJHYRo2/BPJ9q9LC0HVmo9Fv/AJGM5KnHm69BttHuAYjI9uKtIrMuAQMDknrTSfKC4GQOM9+lWkiafIOAD2r6XltY45O5TZckYOT0BXpVeQFRgkcEkDNWgAYht+UHkVWdiVKk8bsZ70W5yPUpTqQnTnvmoGzsUcgDuDU0hLuMdMZqFpB13EA8EYqmZN9B8RCj5cnvTyx6N045701FIUYzhT0zUzbdwYk7umO1FgSurlJ/+PzOOCucgVXumLSBiT1q3dZBVmA+U1QvQSQf4TxVxXMjllpc2LFT5e3kg9wKn3YZRk46UWAZoV+bBP8APtQn71iQQpPQ4qZLudKeiFV1AGE+pp4JyMHjGTz05qGKQhs7RnoR/n609W6DHQ81D2L2LW5mIBwSR0z2rW0j5vN+YLjHH51gxN09M4+ldPoQkHnj0I7/AFrNxbRpfoj/2Q=="/>
  <p:tag name="MMPROD_10919LOGO" val=""/>
  <p:tag name="MMPROD_THEME_BG_IMAGE" val=""/>
  <p:tag name="MMPROD_11261PHOTO" val="iVBORw0KGgoAAAANSUhEUgAAAL4AAADuCAIAAAAImCo9AAAABGdBTUEAAK/INwWK6QAAABl0RVh0U29mdHdhcmUAQWRvYmUgSW1hZ2VSZWFkeXHJZTwAACtKSURBVHja7F0JdFbFvU/CEjZDWCSsJhTNQiVsAUEsIXgssbUSEErAKsGelqRwamg9QqjvAdpDSGlPkIOGcF6bUPsKFsrSYpMUWWK1CWgPIfiaUKUJKhCoYliEAErej4wOk7n3zp27fvdb/kc5X77vLnNnfvP7rzM3vLW1NSwkITEu4X4Bnf379+/YsYN8joqKWr16tbnrbN++/Zlnnvn0008vX7588+ZN+n1ERET//v1ffPHFWbNmGbpgQUHB4cOH//GPf5A/T506pXVkv379OnXqxH7zyCOPWHwc0oAPP/wQH/bs2UO+uXr16vnz53v37t21a1f8GRkZ+dBDD82cOXPq1Kk2j8q+ffs6+kJaNaSpqQnPGRsbi2M6dOggbjz6ffLkydu2bWvVEzxmly5ddHsDx+BI8aWKi4tHjBghczV5WbRoUauc4O7jxo3Dg4eHhxu9C9qMc2W6S0bCcCGfEAm6gG1HbW0tQNCtWzeT5BkeHh8fj4uoPiQGxtDV1qxZo4ppIMbEgFmHDm49bdo0wMWu22FO4oL+Ch1QC+UDGzsFdIWOZp8Q483NvKysrJ07d5JfQe8HDhzIzs4WIxsd7WhvqEKHIMb0dJKZb5iu/gcdjChuD/50okcobXB8ExcX19DQoNoRR44cgblDj2RVqo3IloQOBsWFm9LuevLJJ01AJxytnD17Np2REyZMkLlfY5vQP0eNGhUdHS1z4sGDB8mHXr164V9YrFpH4ppTpkxJSEhITExkv6+srMR0rK6urqmpESudpUuXgpmpOQxk1NXVCdqJJ0pLS6PPhQ7dvHlzz549L168qPtcuCwajA9os+SY4UalpaUUOhs2bMCH5cuXw1q/cuWK7unolvT0dNwXRIspQRqAPmlubsa/Fy5cwPXR2+wwCQTDgY7lGFpHWNZBCyQRt3LlSvYi4HxZlpMYg9zcXIyx7qWga0pKSsiAqQrGnv0TvKJ7zaqqKla1CboSQISaKysrM0346DSWdfLy8kB1uv0DuGzZsgVTTvIuZ86cwfEyjAD6MWRBewg6AE1RUREAYXQMgAl0qG6PS15N91LgFSuIUYWOri8JpC5btkxL28oIZiPmpK5jqOoieBo6mBaYH1ZGorCwUNAv+FXyOvn5+QIdYQtolNARzyg0ycSM0iIhpU+gVER+Ax08jC39AnWjZcrIDzmOVL0Cpqxd4ycPnYyMDIszSounBSoMFMh5qaoS4fNIcWZmJvSULZdCd8Dr1oqGycfNlF/CqBKzmhMCsOJxWL/PLoGBiGmmRT9ffPHFmDFjdC/iY+hABWBUbLwgDBGOEak7I+/4KHGTlZXlcs8QsDp6C8xYrVucPn168eLFbnhYMs6LqsKS13SGROl2Yewlz+VQgidtdUYECgu4aXVLoKBV2TQiIsINW0fe8ucUuUPdoVRboH0ZhxaGBduPOMu5MdOCjnNg1RJ476otEScrTEKH0zLmoOMQ5RDhAonEEjLqmcv7ZXZBR6aRToiWuSmwl30GHfl7mZNly5YpO0KstjhVBcqx16XShQ4ITyYW6pCo2nMC4vGZmSwfsDcn06dPV35ZWlo6evToXbt2KdMjSUlJNC1AZOnSpS67VCtWrFCSpWsCilV6c3v37vWchwXWkT+4vLw8PDwco97c3Cx5ipZPW1NTM2PGDAAlLS1t1apV+BeXxb/19fXKqIGbHYIGwxv3obcbHR2tdLhu3ry5adMmOz0s6wpL3hiE1qCBPnlHCU2y0o/gG6cVBKewHLWr5EWpDUiNgxdDgrpCssFc4t2oGMjqCUnLIQFSdfMD7gjUNPfNiRMnVI/s6H3otLS0sAa/9xtMyh4aGxtPnjwpGXvMyMhw2a4S5Ilhb7HqG6zvr9DRgpGjYg6jaN6SJUs2btxo9MT58+d7p5MXLlyIp2AJe/v27cqCf5MKy5CR648CEJhADyarCdxAOepWergpUJ2cvlaNGUaEhUQbB0ZPAdWbMJIE1Wo+EaXh9eabb4agY0AqKytNdLpWUF8gkkW9bgoXFTt//nwgQMc1Sxmqx4RpBee2pKTEkM07cuRIr3UyiJB9BHa5o1XocLTspunjpqVswnAhwaedO3dK1vnb23vw7EzHLwRcqFqjZx46FJVOh0DkS21sl7y8PHMkB7O3rq5OUhNZTz7ALINPNHToUBIZ79Wr16pVqyzOMTY2aCd0yLoF8tnpiiTf+lkYA9Ozq6qqSrXujOtJixGd8vLypKSkdevW0TnW3NyM+wJD8nkbpdx33306R7CJCDyG0VC6fJGX6USEuaQHl4gw0UIqFlME6CUBMVusIAC3CZAH2jOd/D9z5oy4A9uxDgmDGuI0Q46lCXdXKVZmkjmBLlAm2w31EgbYIQ988+bNAsVUXV29detW06wpNkV4hbV7927nxgDU6o/QgcydO9fQpFJqJXCPqulj0WHUbVVFRYXpixuDjjmPVH6K+K/RA9PBivNC0KPMS1vsbd3TrUxXsesXoZwEpilOLOB8KxPX5wK2e/jhh82560RglMBpV46HFRdS1721QtLi+EKEqmq3PeyGyQFHNwAcrpycHADItNFGuIcbbyvQ0feDHJMIVZxCtdt7mwULFthiI/vK1uFUwOjRo03TD1iH8xmtkHFmZqZz1RrGbB0iUOoYbBtxY6MS9Dl0KP1AzFkq6enpbH7x6NGjVkYXStAh9IgvqxkSLC0tBTNb1FzoWeCGKxcPGAHxmA67sTXkFk1AAFHLfXNbYXHMbNpEB3Xh9EDFDQ2cmEMPJjQt5WQraM0JcFNVVVVXV5efnw8V5k4Vh04iAqwD7iELTeQfD+oprU3ssm+8LBh4dJEJzcVWVNnieyYmJi5btmzLli3upIakCkyBAOgdqHZwI0x6YFy5AxxAhuevqKgAbmTUnHyMhOvW3bt3i2t+3TeJwD1QXkaXwpCKKpLkwjM6vTDNfvHVNpQBJlATJvJENNEG3Di3TMf0ddjcrV8upvELMbc7Lhx1Yt7K7xfpHQlBx7xMaZOsrCzMctMb8FA95XdZmna2DghqxYoVIUy4KTExMTQa4l+dH2IdHwstEYTCslLaEYJO0AkbsTVdkeh7hcU5t+vWrVNOEfH+D/TtG4J9bnHl8vJyOPzwsfv37x8ZGUmMBnPXFL/vQ6sZbMk6DFXxCjqZhzItbCADLjqIJyMjw/+cc7boU2unCIyxYGc1XYewrKxMNZUPNW/umuKn07oma1Xolnha93Llt9ZD51jf7dZDzjk6etmyZST0aSUzCnU+Y8YMEqzLzc3FE+bn5xPGBle7FnpuaWkpLi6mysK3RgYX8ETn2Jh49j3rkG/YV4Fo1ZaLkU7jrWwA7ciRI+JKdfnZI3kkrXmgm8aJXwPgHOugS1Wz09YL6b0VEmQVjbn4FZ1hqamp5M+0tLQlS5ZgnuGDa4nSF198MeyrBCTJFML28kkFIx5ZNfmVl5dXXV0d8rBUvAnSXyDng4y4E06lKIHRhslAdychKsxNwfNqVU6SUmhbVgF4AjrsvDS3YJFWQ5J1FyRxI/mWDbuEQoTsT0g3kgEBuLzvE7hWkG/HT7ALHaoTdw86ZK9GCPkzKyvL3GJhWg0Jjpk4cSJUaU5ODjrItaeFJU4sYjRjyldC6swxVLrjFN5eLOJGt3YATZo7d653a7qNOufZ2dmCBYW6phmMYmUhEhQHnDgtn99GM5na6axdTLc10dqb3ajnr7uq0mh9BTi+qqrKa2ayZkgQ/ci1QGbfId1AC3AD9JC6OEy7uDYRd6V8IE73yDlz5pCdY9gVLRkZGfRJMdGVLo9dkUBcfOPGjatWrTJaSwSyBEmDs2GZeWj/Ly3WCYmNAqbJz8+3ZUsQ8i4f8UpyH7NOSKwLebdtRUWFjSFHUrEJ6x70k5qaChb31aZg7aBj164+wSxkywc4a44Gx3GXrW3CWgIwGUFsoCUuzGE6q6qDh1CBaUgk7chQgWlIXA8JhiQkIeiEJASdkISgExK/Ew/FdaLv6DAqodutfxO7kW9q6q80X/qi5vitf0ND5TfQaT061uKlw0f+Q+awzPTe9yV3z0iLjhvYWeuY+oaW8r9ffLX8fHXtZzLXzHq0T9ygSOX3jaeulf7pE6NnQVYWnTbUS1rPvjJnoNFuRJsbT1+vb2xp+viGjv/s1pD5nnUmJHcveu4uMI3ukYlDu+C/3Mf7HXznUt6Lp3QBNH96nykpdyi/x+kC6GidJYCOUVmRPcD0uZg/qzae2Vp+PthtncJnh1S9kiiDG1YwtAf+Jx70EIQKApNnS8HQspfvgU4PXuiAt0Eh5s7tEhlR8kJccKIHkj4p6sCv472AHh9AB2aNFd4mIqnpAlLw4CuM20yBAJ38pwdZv0gb98QGrXeTPatv/76dggs6oBzobLsmH64WnNDBzPG5ynYbOk9/r5+NV1s4+86gJZ77krv7tgGGnXNDrj8nMO60vF/Wf6585zL5PO3+qAnCDpqS0gPXDICAYePp65vbRw0S4iLBqWAXzdDGiO7ujJpt0LEiYhzUN7TMXdpQc/zKbUes6DROKXk+TkvHoWdxQPlbF/0fOteUoSM8HbwBLcUUXLaOwCdq+vjGxCfqWdwQqa79DN8LAqkB7Ge1XLu54L8aPTsxXIXOyISuWj8tWfuRlt7B9/jVxDUDQyrfuRSCTljcwEgtyhHH1/GrFrC0rhkwAj2uNaP8zEyWz7EpTTMt9SzIK7Hms6or7nOV77iWT+xmHTqSo2bImnaZddRz4xckeuHo8avq1mKfQF4PhB57WiNjA8s6iBSWwEY2fa7AffV3uZXr/XWCVrpq934fv6HHE1O28fT1sOAW+IkHfh3PfSPIccL52lrxaQg6gW+v6IpMsJSVjds/tkLVgaOwrJQQBCFjgXIKftPk82ZEuPzMqt/HapeWUonsHB4WkjaZu7TB55TjNnTqG9VDFDK5dK1jmi99HlS4yXvx1K4DzV5oiavpz4PvXFbNG8gkE7SOsVFhdensaWcNnA3crPvfcybOdSL96WpnXdCMCHcWowe/asWEtOI96tQV18UEsXkBNKV/+mTot941h5tA8LCqay9r/bQiZ8CM3BOCXzWZ7G0DKR64cl0iI1RNLvykZa27EPJXFl1Q0FTXfnbQk2ksV6EDhYVhUB2h9LbSHNVVMhPaVmlpTcfqYyqn1De0aPm6uY/3W6Pmnix9SnPLLa0skq3QuWbXep2A9bDK37qgbmdERpS9fI+yoAff4HutC8JgVKWQQ9oLtVZkD1AuxsiefWf2rL6CcQ25dTawjpX0J6TgN2cz03urHg82qnolcWv5+eONXw5VQlyk1sH0ahr0psnwwGjhs0PmT++z+8CXINatRTwkt+TUy+JE+tPtaHLN8Svlb11MnxSldYAYKxzlKEvDqOkALSMwe2F3y9eIlf/9YohjfKywaGRCKzZoSPetKjojOKB4239saS1Y0AVbJwQdWeKx7mQWlJzVohwiG7d/bD3kIy5QDEHHBwLisVJyi3N1/RHQ0sM/es+KX41zZ+Se8ELIPwSddjJjyQlz6MFZOFfmSCgajL059ICxRn/3nwe9Whcc1NAhrJDz8w/kpzWOXPKLD3GWvKmEsU/K+D+jG4uU/umTiU/Uh6qIvOVh8RbJtv9gXHO/F7NQbxE1/Km5SxtM2NcAHE6Eilw4+07xsmVgBY2Bfe0caFZtVDftG0/5X+gofNu2bbNnz/ZCU+Atl7wQq+UzQ++AP6xbHgDoqISuE5J7tCOnty+Ftp0Ti/IdKx6CTtiX1bjxAoqCgguNokeg460yA5gmgmKU7Nl3+vtaz+g7Ohz5Q1Lr0bH0P+/s0uU3ZrKWgFcEBk3Rc3f5NW7AqRT9UL4w+S1GEILXTFa1ahf890mBMQtjxR9jLRxu4MTBW/Rr68qL69+8s0mnvdBZ8ouPqMkvDoX7MXS0tvdV7jsMw3bKOJ0NY+MGduZWhnOhtlt7nbTfLUZmm2CnRzr3ezGqP0GfchU/gk4o3X07H8IekzE1etf+L9O3ysdXSvWxzywm/kDkWqllc3k6dehobROJ6cJBZ/70PlobwFDoZE3vy12QS+7379ORc6wW/FcjvRFXMKBaGGBit2lyHa2LAzqCvTLRNhbZc9J7ZWvsLwa3n0AHk4e7IOYhgY7y8bUgu3H7xwW/aeImlfLZVbsIuBE8kYlCswijc5EL3I0K9D1KVIUjiQmu7M0Gcsp9vF/drq+bczNTU3qY+MlOD4vtNTxMcO5Ay1nx4mp52zVp2ct3G/XnxToRP5lYum/4BHbPjuCknLD2W0Bi8ri8ZQKI3+i+yen3R7GN5Dw7GWPLJHTYO7G7aLH3s1695XFhH5DlWifmD4xWeBLkP9WOzZ7V1xBeU9tb8bgsZxdrmflWnXN2WyS210YyDHTwncuCslGnRWkYyhjXhqTm+FVq08BnpDunsp2gtd7DqMAWZt0ROCKFzw5hrwzcQEvKe/hT2lszlW/fQiSrdk2YO1LIrWTWOpFeU7LOoWOfBTbrcKt26BRiWceh+h7ACC4n92WcxEJ9quA4kxTznKvVx1AaBX2E5IRT0jXuxMK2pv5KYEPnaH271DpFDDsqzq2dUJbWy0MHhg5nfoCuatqvmgWNGdqlxYCZzM450mtslwVGeFS/ExhkEEsZk4edrNWOQQdTl7NOoqNkMwFKQ6eNDq6ID7MNOixISa+xRF1d+1lYEAirlAnjsm455o+ji/2aPjEZXufohJgfaC1vKRs0d2Shw5o7pNdYBzXgDZ2vZshlzidnO8GbhczKnR4OfvUeBY54xFvQmfSwFAqrW9sO+z2Cx9BRJVdQjjuGzpcaqv24SkZDlFySMTUa/4Wp7cMHfpLfvEcWOk0f32g8fZ3iFw1isYwJ56f1SoaEmHQULvDVXdPa5HXMXOzHhKETJnz/6LRJUfLQMRBWYvmNfZsQniF4qnpZfKCj2YnrqKOQPqmnYDi0BMqBc6+M3sUe6LDmDtugaj1Dp/kiv2cbly/0ox1MWa3Ebt3iaFU8ELD0qRgOwTLLNowmp9rKYzrbDx0WImyDjuoZOtQuYzhzIL0CqLjk+TiBQ+cp0bKFHdJW6CUA9MirSZy22izxaoQwU+kF+eiOgSpBEhhUoliJDE7qG1u4E9MnRZ3Zl0z22lHWH+FgARsbfSu9vYK5rpptsNdGLnkhDv8J7M5SOehMa6+tgHvlHg9lL9/NDg1sI8mLG4DOrahUYwsHf/Ew02PQGq4YCr2vVbS2cfvHXtZZqi86cY0m0ZmSSxnRw5xhsHt/s5I1oUxYppFnnQiDvXZZoMUEsmrjGcmCUUxrL+wnLWnzsZ6XO3fP+fkHkgEkJQhU9UNl+y/lzR1j0FHSsuRsa1s48r4ueoCbtO8f9/iCB+UjuxNMhyf78I/ek9QmSrccvaqKb+U+npJ+VkcZY5D6DtW1l7mf6PtRWq63imcD2j16Tl3+04Myp/VSGkzoF67SwLeifByaBwDR8p1wQLMTaNfhg9YFxXOp8fQ1EAP6x+hCESgs9o6VGiap8nEkHV7fLBwmXDoqoSv6Gp2C3gltK+FxUS4cDgN0Qv0SEhnocBI2efLkUL+ExAx08P/AgQNDXRMSM9CB5OXlhYeH3hoUEl4GDRqkBZ1wav4cO3bsgQceuHixXSFjp06dEhMT33jjjejo6FA/BqFQQhHtrzNixIgLFy5MmzaN/fnGjRuA1LBhw/bs2RPqx5Do6LB9+/Z17MjHe7p27fr973+/NSRBIGfOnLlt0OjaOkqJj1dZQI8v2euGJPBk06ZNLFDMQAeyZs0ape0Mo+f3v/99qIsDkmwmT55855132gAdSFNTU79+/CuAunXrNm/evKtXr4a6O5DI5mtf+5oSKOahQ+TJJ59UKi/cqaGhIdTpgUQ29kMHUltb27lzZ6XyKikpCfV+wJCNI9AhosxadOnS5dvf/nZIeQUA2bCWif3QgRQXF3fowJdXDh48uKamJjQe/iIvvfQSDRMTycvLYxPhjkCHiDLtBeW1du3a0Kh4n2wmTpx4xx23q8A6duy4b98+/GQUOuGtyjoMOVm+fDm8d/Z0KK/77ruvvLwcHzwbAgU7Njc3v//++2+++Sb+xOcLF25V18fGxrKHjRo1avjw4TDv4tokMMK/L7/88urVq0+dOkW/AQXQP7dv304rt+iwChIR5qGjlfZCa3bu3Dl+/HhfdVB9fT2QAQTj32vXrjU1NbW03Foo2djYaPqa/fv3J/MBMIqJiRkxYsSDDz44YcIEfwENOmHmzJnvvvvupUu3CwLxzR//+Ef6J0zmhQsXykMnzDoHcmkvSM+ePVesWOEOA8NC37Jly6xZszCQQ4cOxdB26uTSgkDo6MTERGDohRde+PTTT/3IsomIiIB64g5btGiRG7YOJ8q0F1FeDnUoLrthw4apU6cmJCT06NHDIzMbqEWT1q9f7x1/U2nZQHr16gUSUh5sFDqWFBYnGMh//etfHM+/+uqrdhUiQuNgAv31r389ceLEZ5+ZWYSAXgMjQn99/vnnaBvgDluHzMKoqCh8A2XEHn/06FEc0LdvXwAUd7958ybO7dbt1ko0MP8nn6gX4cPjveeee376059CI3jKsoFARUCVqx6/ePFidK+rCosVZdoLQ/KTn/zE+mWBSwy8ob7DEAIN9957L0yT+fPnQ69VVVVZf8a6uroDbVJYWPizn/3s0UcfhU0NzZWUlATiYX1PKFBYD+6TEMgGlM+RDcaluLhYcJZvFJY47QXjY+TIkSaUF7rgiSeeUCbRtATccNdddwEomFv5+fkYXTeHDffCHQFQ2HlpaWnQFEDSkCFDevfu/Z3vfEdVRzgh69atA00q0461tbXyNqtvoKOV9gIC/vznPwtOASUc+Eow8Pfff79kaSLGBoOEO7qMFUn0o1WY0NB9gsOOHDlii5LCFFVGRjCXjKYKfAkd1bQXNA6c+SlTpqSkpMQxArViopugj6AmnnrqKfS7v0fqysrKjKpjScnLyzORZfIxdLTSXtYFNsTjjz8OmyNggrwgS9U0pBXBvNVVUlag4/ir1CorKzdt2gRTX/6UkydPavXF3XffPWnSpOeff94cUXlWoGXAvv/+97/tumBsbKzRECjga6zi3Ubn3BbZv3//gw8+qPwe9u/s2bOfe+65QF2bUVpaCpPoypUvdxSA6ca5SPKSnJz8wx/+0ERcik5aHzjn1gU2HdfCPn36TJ06NeBrouGBYnrQpwZ0XG4Am8XzhK1jVLiKjuHDh8NDCZK09ujRo9l4mMeh462XVcMq+uKLL9h6AHjp8MiCZGHTvHnzqE/KJZW9KJ6adlwZELRvUBXTNDQ0sHlKeb/aFmGjA/7HOjBo2D9zc3PDgkkwVbp3v7373+bNm928O8v3MuIh6CxevJiFeUxMDC0fCR5hswHcRPKaeAg6r7zyCvvnnDlzvFxt6Jy5Q7U2JtL27ds921SvxHXOnj3LRvmgd//5z38GWNxPPlZOo3kjRoyora11577QlTSqJBPX8QrrzJ8/n/1z/PjxwYkbCOui19XVuXbf69cNbufoK2+iqalp0aJFkydPjo2NBcewVT6A/6FDh1qDVcrKynr3vr0ZuaE8lBVh6zw9FxIEVgAU5SpS5bRrDWK5evUquwYDs8uFmxYXF6sSCv1GWbkR5gK7wGsgRZkyAuz/7ne/aw1ueeCBB2iHoOucvh2IjavtVEIHgpnvEnQAZN0alOjo6IyMjJUrV+7cufPAgQNBvnnPkSNHMDwpKSnc5gFOVxhynuzYsWNpWi0pKUmrJY5ABzQj0EqAS2ZmZlFRUSAV3JgWdMKSJUsmTJgg2EfW0VTovn372Hv17duXHZe1a9eySdl+/fo5BR3BGoDExESwSwBU9NkCl2effXbSpEmSq8ZA3s41hi39RmMKCgoESVnWbLctrrNp0yaQ7eef8y/cg48Njlm4cCGgI3kpsra3urr62rVr+IA/8WVLSwu+IdH6wYMHDxo0aPr06Q8//LC/lO/U19fDhnv99ddPnz4NvazsKIFERUWR1c2ORPYYK2fYsGHvvvsup7927dq1ePFiuihn3Lhxhw8fts05V60iBQlv2bJF5vSqqqrCwkIgzOjqbjix9957L/QjJrEH+ayhoWHVqlWpqakYkq5duxoL80dEgA+gqhw1dLh44/z581UP+/rXv06PgSlij8Latm2b0qyB5as7kDDBSkpKcKS96UPg9bHHHistLfWVxQ24rF69GnPJBFxAACAYzASy9YQ74RK2ARUVFaqHsetb0EgboKNcbY6RExu/6FkYyOnp6U4rCIwBWRCO3rFl5Z5AAFMCl7vvvttEVSgUBLSAeH2dQ8KqCxjIWlV1mOR2QoerBMXz5+fnC45Hs6wUbVl8DwHMI0JIGzZssIWQcJH169d/85vfHD58uAm4dOjQIT4+3uWKHDGdCKBTVlZmG3S4XZUFZAPFBJqRt5Gh44HC2NhYTAgQhpK68Q38OByg3BdcUqBHQA/A8Q9+8AMtihbAJS0tzcQqZtLpMF/QeNdWghr1zLWgs3PnTnugw3ngubm5WgF1eOMyHhCsJUCBC1ZKypo1awAyDCQwZw5J8AFTUlLgr/3qV79S7slKbDK4cmAX5YJcSdWJFrpmvhgVtqlQu6rHsGuhMGNNQodbEQxwqB4G30qc+sZIDxw40BxcxHYfGBG8ZU7BdevWDbY2CGnevHmAS3Jysjm4oAFQ6D4xX6zEdWC8qh4zdepUZTLLGHS4V/ap4gaaS2AFA7OuTUGi2gBQ06rNqPmCe/ncfLGis2ARKneVgJqGfqfH0LEzAB1oaHaly7Jly5THFBYWapX2gbd9Owuh2uDIWFFtquYLLgiAulYa4YSwyelnnnmG+3XWrFksm5pJRLDrdEDpSptAi2xAiV7T9KRaiKg2c3oN3KncU81PBQ9C9TsGi/VA4VuxiQiy8agx6OAc1q7k/Fv8OWrUKFXQ+MV0lFFtsOWh5tm+CyRhxxdDSR0d1jXmVhXKQoftUy69AK9EmUAAiv1O6ytVG54aeHJ/Da9PhBLPPffcQ6HD+jocC0hBh/XGKSSpnlLyjcweUiHxlLDJLPhTysAvDefcZhMZ1c6+vTE/P5/9acGCBSSzzVYInD9/PiwkfiVwlunn1NRU+jkyMlJrRUSYOS1IcwtKgyA0g/1RaKFZ165d2cTAnDlz6OByDrK+m7p+/Xo2JU4/t7S05OTkcHGwDz74IDSD/VHOnTtHPsTExLCmMVtuUVFRYWwdFr1oWPtlreXl5fX19eyRr732GrfvcEj8RWjpGZcDgLtAoz7vvfeeAeicPXuWrWdjLWJu+QXsKTZcHRI/koKCAvp57Nix7E9gIFoX8NFHHxmwddiMFbtlCRwrLpgWMhf8V0AtgmqvoUOHcolPKQ+rsrKSjQSy9arkdS809OePs+3YsWPgzvfffx+a9+LFi5cuXRKXDHfo0AE+KggcXiRcj4ceeigqKsrQDpvelOPHj1NDR1krTPdt4TtHjEe2KgU2Mv2e9eXC2l6P40dBd6K/LdaOcfFPUmO0aNEifwxo0a5QXXd7//33q0YFdWwddrseQeUNhyQPSmpqas+ePSMiImbPnv32229fuXKl1b4tPnApcPDJkydfeuml5ORk3AX3wh29vMUJS720K1TrZNi0+V/+8hcDHpaq0EgRtZG92S8YvISEBMyqN954Ayqp1ZUdYXAX3At3BEwBo969e3P7eHhKfvnLX6oGX1R9o3aRPDGVQZfTI9PT0+n3W7ZsYenam3kod8p0jObbvVZEQAsioFVUXwEDuFAY4ODbak48EQcNGnT69Gk2YU4+19TUsLn4Vi/t2718+fLCwkLWiqceIqkADGt7dRdHzo2NjQsWLMAHnEvnGa3Dhx3d1NSkdCDI941tIt9CUBF8YIDbC+EMKBCys86wYcPgMSgPwAOOGTOGDD3Qf/tNZPJuG4Qt3WVNH4+YyTDiuJXbsF4zMzPBkeJVELS6gGVWQ4L5WlZWBpsPaJNfkIrmadV0uiasOah1DDV3AHpZ53z8+PEwKumfBw8ezMrKojMSLjr5TN7e61t57LHHduzYwX4D0JANCQ8dOkT9T05Gjhw5YcKEnJwc8AdZD2Tu7oBLepusWLGCcBj6qqKigoticIKfcAwpNVzaJj4MBgookPrnN2/elLV1OJZmiwPZZV1hTMmqT8iGtclMi9bSDosCWwFsJPN6YmAoPj7ezZ6kURzYhcrVIFTYXLqB2mQuakxvwAWU2e0z3JS8vDylR5CdnY3Rgp7CsFHTj7wlD1JUVLSyTdhV7ngWp9cao+uAThl1BpPCnUI5GreD5Sc4jFiBROgiFn3ocKuD2VUQ3JbY7pcF0qAAtWmMXoG+/g7WsTttBoJB2DJLpzt06OC0JUQr/EGKgsN++9vfsglRWehwOgvTlL4kkStABN+6FktFq6iSAoJNEwaJZOAp3H/zIyEh3bp69CpGy4kFo2xl4FNPPSU4sqqqiiZBqXoJMzS5lROUq/aCynQBPbgFWdajuzuCWOhSaq2FiC4IQC8DIBJTsbdv2W0u9u7dK/YfBw8eTAneAHRYZiPeBGtSAUlc0MLRVSboPtIYcL5FqiDxGxesHBkAQeHK2PKY9HZ1Lw0GxsTE6PYk9c8NrznnNmJhU6EQmKXcE1KNaLueIjFi0wEYKnQJPhrvkcAuKFx1TRInXPGDaaFUl5ycrHswFwFuNbSEj9vbAbYe+yvHPYR+7A0VAjdkGyiYJibemq5KORCvbQcGTOsu17c3GDh9+nTdg9moDylSNpDlgVUxYMAAesucnBw8IfUUoLDxJ75sbm6m4aMdO3bgOb/xjW/84Q9/sFh7euzYsZSUFBIyB+cpXdzq6uqWlha2wAhQY0tggRV6Fn4iCzlgLclMdDcFTzdlypQlS5aUlpZqpVdtSQzTz9/61rd0j0cv7d+/n5aD3Xq3qNGcIhdH53Zkgc7W2uONbP5gaPUklPrkyZMHDhzIvdWxqKgINj9ojwT+je5AyIp4Oymf049qEMiWfDMNBmJcZCic9c/JZheGC0NBVmyRFJ4NT6gMlog3CYS2hvqL1RBYgq4lvT2+GS+momoEyPqVaWHnsGHDJANgdCNwshmvmc1voTvGjBnDlhtCWyltncbGRuBs69atRl+4LS9sMpwkgaGAMI24qD+b2caHkydP7tq1CwoL58JV9HgpFrRwWloa2fjXRp0FIicJqdTU1IMHD8o0Iz4+/sMPPyQz/8aNG2GmLVYubYTR0kqCALBEs9jSlXCIoLAsvoaYYCsrK8vLlAOHGRNS1WS27nDQSz333HOSZyUkJLTDrpUWcDsKYroDImLFCRuFpJCAJPkNBln9aEvYl/ilriUf7AINdacthnZoqAX8AU9C8izWP7/1RhKL1FdQUADYssoLo4vZ/PTTT8tYr3QPdjzA2bNnxQcDcLaoGOgsskCkrKzMhW14jaqnjRs3oldZYiBv1Vi4cOHu3btJGTigw+6YZFSSk5NhdeADXBC6DbuuPPLII6+99hr5fMthsmWWzJw5U7nAgOQjbcwNATe2RH5pylNQZuC+qObV4W2wOV2ab7bIOoaCgVTYIoVbSXEbHx7+nuoKFTy/Le+hIV6bdS1D824eAQ3Ij3NIYYqhx5SThHKkxe07JbOeymABfRnKrSSG7R0BbGrtKQyww8QhtTKYTIYcY5rlsR5KJtDB/PYtYoj3wKp1IAYTQ8CFlJOsQIfdS/T111+XP/HQoUPUP7+1EN25roEWs6V4TynAnxU9SKADI90niAH7Qu8QxNC5BOLRfSKqZ8OsvSGLFmB17tyZ3YVJd+qOHz++R48eNEfpBmnjOW3fgRbUTWLK5uJsYWo7abrAMcArecsTGm80GslGzqy8EJQtoenevfujjz4q03h2IR9ZUuP2e86XL18Okjx37hz8qevXr7crk7YWGCS6TNLhJ9EB5dZSTggcOniRxNO2EtyaMWMGXUcA6LDZOkOCnh88eDB1imG+xMfHY1BUA0jw+H784x/v2bOHrqMCbkh81W3oKGX//v1kJcPevXuvXbumddgHH3xgb1Ndg44tAl89KSmJppZvv8/MbC559OjR7KrwIUOGpKSkQD/A3gKGyBvsXnnllbfeegu2F30FOsWNJ6AjKTExMewmURCt7KDqvD958qSy6I4uDPJ4IqKgoGDNmjXsohx2CE1zz1133UUxQTuZvsPrypUrXIfzeG31E+FqzXxbFerzRAS7gNeWJKiuKNcs+NOWStwG/aCcQH1nsQA0NCJn173AZ+K30AOmqkX1/gQd5ZIrGMXWywX9CzQYZifW+G3bto2tiyI7BsEYFxTS+9lGbkqChbUbGOjRBQ3G1fZ3QFkKSftdFyvXnYB7nH67p6MCez8zM1Ownsb2Ku8ghU4rsz80l231VDpTJs5GCroFdgbUk6eYxu+h06pYVcimWktKSryMIYIY3YoUTA+PvzTJb+I6qqVCy5cv14pHY2zS09Mxp8kuTCQD4KumkoByZWVleXm5OB7TuXPntLQ0HOb9/vdj6BBRbqsjELqehk0IsDuAWMwVhLVtQcQGIYGYmpoabt2+qgk8fPjwdevW+dG25X4PHRIY/e53v/u3v/3NuWfRIi1a5WhOoqKiJk6cuHbtWs/u4ymSQAqKFBcXx8bG2rghshPSsWNHNNJ/3zPn92ayboAL89gjO5iiGf369Rs3blyAvfwxEBSWbpnHnj173nvvPcGefvYCBRITEzN27Njx48e7vz1gyNZxEEkXL148fPjwuXPnyGIA8XshVAN0NJt2xx13wF4BSgYMGLBhw4ag6sn/F2AAOBQarYLCmrUAAAAASUVORK5CYII="/>
  <p:tag name="MMPROD_11261LOGO" val=""/>
  <p:tag name="MMPROD_TAG_VCONFIG" val="PD94bWwgdmVyc2lvbj0iMS4wIiBlbmNvZGluZz0iVVRGLTgiPz4NCjxjb25maWd1cmF0aW9uPg0KCTxjb2xvcnM+DQoJCTx1aWNvbG9yIG5hbWU9InByaW1hcnkiIHZhbHVlPSIweDY2NjY2NiIvPg0KCQk8dWljb2xvciBuYW1lPSJnbG93IiB2YWx1ZT0iMHgwMDAwQTAiLz4NCgkJPHVpY29sb3IgbmFtZT0idGV4dCIgdmFsdWU9IjB4RkZGRkZGIi8+DQoJCTx1aWNvbG9yIG5hbWU9ImxpZ2h0IiB2YWx1ZT0iMHg0ODQ4NDgiLz4NCgkJPHVpY29sb3IgbmFtZT0ic2hhZG93IiB2YWx1ZT0iMHgwMDAwMDAiLz4NCgkJPHVpY29sb3IgbmFtZT0iYmFja2dyb3VuZCIgdmFsdWU9IjB4ODA4MDgw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ZmFsc2UiLz4NCgkJPHVpc2hvdyBuYW1lPSJwcmVzZW50ZXJiaW8iIHZhbHVlPSJ0cnVlIi8+DQoJCTx1aXNob3cgbmFtZT0iY29tcGFueWxvZ28iIHZhbHVlPSJmYWxzZSIvPg0KCQk8dWlzaG93IG5hbWU9InNpZGViYXIiIHZhbHVlPSJ0cnVlIi8+DQoJCTx1aXNob3cgbmFtZT0ib3V0bGluZSIgdmFsdWU9InRydWUiLz4NCgkJPHVpc2hvdyBuYW1lPSJ0aHVtYm5haWwiIHZhbHVlPSJmYWxz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mZhbHNlIi8+DQoJCTx1aXNob3cgbmFtZT0idmlld2NoYW5nZSIgdmFsdWU9InRydWUiLz4NCgkJPHVpc2hvdyBuYW1lPSJhbHdheXNTY3J1bmNoIiB2YWx1ZT0iZmFsc2UiLz4NCgkJPHVpc2hvdyBuYW1lPSJpbml0aWFsZGlzcGxheW1vZGVpc25vcm1hbCIgdmFsdWU9ImZhbHN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Ub2NhbmRvIi8+DQoJCTx1aXRleHQgbmFtZT0iU0NSVUJCQVJTVEFUVVNfTk9BVURJTyIgdmFsdWU9IlNlbSDDoXVkaW8iLz4NCgkJPHVpdGV4dCBuYW1lPSJTQ1JVQkJBUlNUQVRVU19MT0FESU5HIiB2YWx1ZT0iQ2FycmVnYW5kbyIvPg0KCQk8dWl0ZXh0IG5hbWU9IlNDUlVCQkFSU1RBVFVTX0JVRkZFUklORyIgdmFsdWU9IlRyYW5zZmVyaW5kb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taW51dG9zICVzIHNlZ3VuZG9zIHJlc3RhbnRlcyIvPg0KCQk8dWl0ZXh0IG5hbWU9Ik5PVEZPVU5EIiB2YWx1ZT0iTsOjbyBlbmNvbnRyYWRvIi8+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+DQoJCTx1aXRleHQgbmFtZT0iVEFCX09VVExJTkUiIHZhbHVlPSJTbGlkZXMiLz4NCgkJPHVpdGV4dCBuYW1lPSJUQUJfVEhVTUIiIHZhbHVlPSJNaW5pYXR1cmFzIi8+DQoJCTx1aXRleHQgbmFtZT0iVEFCX05PVEVTIiB2YWx1ZT0iQW5vdGHDp8O1ZXMiLz4NCgkJPHVpdGV4dCBuYW1lPSJUQUJfU0VBUkNIIiB2YWx1ZT0iQnVzY2EiLz4NCgkJPHVpdGV4dCBuYW1lPSJTTElERV9IRUFESU5HIiB2YWx1ZT0iVMOtdHVsbyBkbyBzbGlkZSIvPg0KCQk8dWl0ZXh0IG5hbWU9IkRVUkFUSU9OX0hFQURJTkciIHZhbHVlPSJEdXJhw6fDo28iLz4NCgkJPHVpdGV4dCBuYW1lPSJTRUFSQ0hfSEVBRElORyIgdmFsdWU9IkJ1c2NhIHBlbG8gdGV4dG86Ii8+DQoJCTx1aXRleHQgbmFtZT0iVEhVTUJfSEVBRElORyIgdmFsdWU9IlNsaWRlIi8+DQoJCTx1aXRleHQgbmFtZT0iVEhVTUJfSU5GTyIgdmFsdWU9IlTDrXR1bG8gZG8gc2xpZGUvRHVyYcOnw6NvIi8+DQoJCTx1aXRleHQgbmFtZT0iQVRUQUNITkFNRV9IRUFESU5HIiB2YWx1ZT0iTm9tZSBkbyBhbmV4byIvPg0KCQk8dWl0ZXh0IG5hbWU9IkFUVEFDSFNJWkVfSEVBRElORyIgdmFsdWU9IlRhbWFuaG8iLz4NCgkJPHVpdGV4dCBuYW1lPSJTTElERV9OT1RFUyIgdmFsdWU9IkFub3Rhw6fDtWVzIGRvIHNsaWRl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Manual para utilização dos modelos da&quot;/&gt;&lt;property id=&quot;20144&quot; value=&quot;1&quot;/&gt;&lt;property id=&quot;20146&quot; value=&quot;0&quot;/&gt;&lt;property id=&quot;20147&quot; value=&quot;0&quot;/&gt;&lt;property id=&quot;20148&quot; value=&quot;21&quot;/&gt;&lt;property id=&quot;20180&quot; value=&quot;1&quot;/&gt;&lt;property id=&quot;20181&quot; value=&quot;1&quot;/&gt;&lt;property id=&quot;20191&quot; value=&quot;Unisa&quot;/&gt;&lt;property id=&quot;20192&quot; value=&quot;http://breeze.unisa.br&quot;/&gt;&lt;property id=&quot;20193&quot; value=&quot;0&quot;/&gt;&lt;property id=&quot;20221&quot; value=&quot;U:\web_suporte\&quot;/&gt;&lt;property id=&quot;20224&quot; value=&quot;C:\Documents and Settings\ojunior\Desktop\Capacitacao_professores\TESTE&quot;/&gt;&lt;property id=&quot;20250&quot; value=&quot;6&quot;/&gt;&lt;property id=&quot;20251&quot; value=&quot;0&quot;/&gt;&lt;property id=&quot;20259&quot; value=&quot;0&quot;/&gt;&lt;property id=&quot;20262&quot; value=&quot;4865699&quot;/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O que não deve &amp;#x0D;&amp;#x0A;ser feito&amp;quot;&quot;/&gt;&lt;property id=&quot;20302&quot; value=&quot;0&quot;/&gt;&lt;property id=&quot;20303&quot; value=&quot;Equipe Multimidia&quot;/&gt;&lt;property id=&quot;20307&quot; value=&quot;256&quot;/&gt;&lt;property id=&quot;20309&quot; value=&quot;11261&quot;/&gt;&lt;/object&gt;&lt;object type=&quot;3&quot; unique_id=&quot;10005&quot;&gt;&lt;property id=&quot;20148&quot; value=&quot;5&quot;/&gt;&lt;property id=&quot;20300&quot; value=&quot;Slide 7 - &amp;quot;Objetivo&amp;quot;&quot;/&gt;&lt;property id=&quot;20302&quot; value=&quot;0&quot;/&gt;&lt;property id=&quot;20303&quot; value=&quot;Equipe Multimidia&quot;/&gt;&lt;property id=&quot;20307&quot; value=&quot;257&quot;/&gt;&lt;property id=&quot;20309&quot; value=&quot;11261&quot;/&gt;&lt;/object&gt;&lt;object type=&quot;3&quot; unique_id=&quot;10008&quot;&gt;&lt;property id=&quot;20148&quot; value=&quot;5&quot;/&gt;&lt;property id=&quot;20300&quot; value=&quot;Slide 10 - &amp;quot;Exercícios&amp;quot;&quot;/&gt;&lt;property id=&quot;20302&quot; value=&quot;0&quot;/&gt;&lt;property id=&quot;20303&quot; value=&quot;Equipe Multimidia&quot;/&gt;&lt;property id=&quot;20307&quot; value=&quot;260&quot;/&gt;&lt;property id=&quot;20309&quot; value=&quot;11261&quot;/&gt;&lt;/object&gt;&lt;object type=&quot;3&quot; unique_id=&quot;10010&quot;&gt;&lt;property id=&quot;20148&quot; value=&quot;5&quot;/&gt;&lt;property id=&quot;20300&quot; value=&quot;Slide 11 - &amp;quot;Referências&amp;quot;&quot;/&gt;&lt;property id=&quot;20302&quot; value=&quot;0&quot;/&gt;&lt;property id=&quot;20303&quot; value=&quot;Equipe Multimidia&quot;/&gt;&lt;property id=&quot;20307&quot; value=&quot;262&quot;/&gt;&lt;property id=&quot;20309&quot; value=&quot;11261&quot;/&gt;&lt;/object&gt;&lt;object type=&quot;3&quot; unique_id=&quot;10011&quot;&gt;&lt;property id=&quot;20148&quot; value=&quot;5&quot;/&gt;&lt;property id=&quot;20300&quot; value=&quot;Slide 12 - &amp;quot;Próxima aula&amp;quot;&quot;/&gt;&lt;property id=&quot;20302&quot; value=&quot;0&quot;/&gt;&lt;property id=&quot;20303&quot; value=&quot;Equipe Multimidia&quot;/&gt;&lt;property id=&quot;20307&quot; value=&quot;263&quot;/&gt;&lt;property id=&quot;20309&quot; value=&quot;11261&quot;/&gt;&lt;/object&gt;&lt;object type=&quot;3&quot; unique_id=&quot;10580&quot;&gt;&lt;property id=&quot;20148&quot; value=&quot;5&quot;/&gt;&lt;property id=&quot;20300&quot; value=&quot;Slide 9 - &amp;quot;Resumo&amp;quot;&quot;/&gt;&lt;property id=&quot;20302&quot; value=&quot;0&quot;/&gt;&lt;property id=&quot;20303&quot; value=&quot;Equipe Multimidia&quot;/&gt;&lt;property id=&quot;20307&quot; value=&quot;270&quot;/&gt;&lt;property id=&quot;20309&quot; value=&quot;11261&quot;/&gt;&lt;/object&gt;&lt;object type=&quot;3&quot; unique_id=&quot;10608&quot;&gt;&lt;property id=&quot;20148&quot; value=&quot;5&quot;/&gt;&lt;property id=&quot;20300&quot; value=&quot;Slide 13 - &amp;quot;Ícones&amp;quot;&quot;/&gt;&lt;property id=&quot;20302&quot; value=&quot;0&quot;/&gt;&lt;property id=&quot;20303&quot; value=&quot;Equipe Multimidia&quot;/&gt;&lt;property id=&quot;20307&quot; value=&quot;271&quot;/&gt;&lt;property id=&quot;20309&quot; value=&quot;11261&quot;/&gt;&lt;/object&gt;&lt;object type=&quot;3&quot; unique_id=&quot;10609&quot;&gt;&lt;property id=&quot;20148&quot; value=&quot;5&quot;/&gt;&lt;property id=&quot;20300&quot; value=&quot;Slide 15 - &amp;quot;Ícones&amp;quot;&quot;/&gt;&lt;property id=&quot;20302&quot; value=&quot;0&quot;/&gt;&lt;property id=&quot;20303&quot; value=&quot;Equipe Multimidia&quot;/&gt;&lt;property id=&quot;20307&quot; value=&quot;272&quot;/&gt;&lt;property id=&quot;20309&quot; value=&quot;11261&quot;/&gt;&lt;/object&gt;&lt;object type=&quot;3&quot; unique_id=&quot;10826&quot;&gt;&lt;property id=&quot;20148&quot; value=&quot;5&quot;/&gt;&lt;property id=&quot;20300&quot; value=&quot;Slide 2 - &amp;quot;O que não deve ser feito com o Conteúdo (Parte 1)&amp;quot;&quot;/&gt;&lt;property id=&quot;20302&quot; value=&quot;0&quot;/&gt;&lt;property id=&quot;20303&quot; value=&quot;Equipe Multimidia&quot;/&gt;&lt;property id=&quot;20307&quot; value=&quot;275&quot;/&gt;&lt;property id=&quot;20309&quot; value=&quot;11261&quot;/&gt;&lt;/object&gt;&lt;object type=&quot;3&quot; unique_id=&quot;10827&quot;&gt;&lt;property id=&quot;20148&quot; value=&quot;5&quot;/&gt;&lt;property id=&quot;20300&quot; value=&quot;Slide 3 - &amp;quot;O que não deve ser feito com o Conteúdo (Parte 2)&amp;quot;&quot;/&gt;&lt;property id=&quot;20302&quot; value=&quot;0&quot;/&gt;&lt;property id=&quot;20303&quot; value=&quot;Equipe Multimidia&quot;/&gt;&lt;property id=&quot;20307&quot; value=&quot;276&quot;/&gt;&lt;property id=&quot;20309&quot; value=&quot;11261&quot;/&gt;&lt;/object&gt;&lt;object type=&quot;3&quot; unique_id=&quot;10828&quot;&gt;&lt;property id=&quot;20148&quot; value=&quot;5&quot;/&gt;&lt;property id=&quot;20300&quot; value=&quot;Slide 6 - &amp;quot;Sugestões para as aulas web&amp;quot;&quot;/&gt;&lt;property id=&quot;20302&quot; value=&quot;0&quot;/&gt;&lt;property id=&quot;20303&quot; value=&quot;Equipe Multimidia&quot;/&gt;&lt;property id=&quot;20307&quot; value=&quot;273&quot;/&gt;&lt;property id=&quot;20309&quot; value=&quot;11261&quot;/&gt;&lt;/object&gt;&lt;object type=&quot;3&quot; unique_id=&quot;10829&quot;&gt;&lt;property id=&quot;20148&quot; value=&quot;5&quot;/&gt;&lt;property id=&quot;20300&quot; value=&quot;Slide 14 - &amp;quot;Ícones&amp;quot;&quot;/&gt;&lt;property id=&quot;20302&quot; value=&quot;0&quot;/&gt;&lt;property id=&quot;20303&quot; value=&quot;Equipe Multimidia&quot;/&gt;&lt;property id=&quot;20307&quot; value=&quot;277&quot;/&gt;&lt;property id=&quot;20309&quot; value=&quot;11261&quot;/&gt;&lt;/object&gt;&lt;object type=&quot;3&quot; unique_id=&quot;10915&quot;&gt;&lt;property id=&quot;20148&quot; value=&quot;5&quot;/&gt;&lt;property id=&quot;20300&quot; value=&quot;Slide 4 - &amp;quot;O que não deve ser feito com a Narração&amp;quot;&quot;/&gt;&lt;property id=&quot;20302&quot; value=&quot;0&quot;/&gt;&lt;property id=&quot;20303&quot; value=&quot;Equipe Multimidia&quot;/&gt;&lt;property id=&quot;20307&quot; value=&quot;278&quot;/&gt;&lt;property id=&quot;20309&quot; value=&quot;11261&quot;/&gt;&lt;/object&gt;&lt;object type=&quot;3&quot; unique_id=&quot;11217&quot;&gt;&lt;property id=&quot;20148&quot; value=&quot;5&quot;/&gt;&lt;property id=&quot;20300&quot; value=&quot;Slide 5 - &amp;quot;Conteúdo&amp;quot;&quot;/&gt;&lt;property id=&quot;20302&quot; value=&quot;0&quot;/&gt;&lt;property id=&quot;20303&quot; value=&quot;Equipe Multimidia&quot;/&gt;&lt;property id=&quot;20307&quot; value=&quot;280&quot;/&gt;&lt;property id=&quot;20309&quot; value=&quot;11261&quot;/&gt;&lt;/object&gt;&lt;object type=&quot;3&quot; unique_id=&quot;11218&quot;&gt;&lt;property id=&quot;20148&quot; value=&quot;5&quot;/&gt;&lt;property id=&quot;20300&quot; value=&quot;Slide 8 - &amp;quot;Conteúdo&amp;quot;&quot;/&gt;&lt;property id=&quot;20302&quot; value=&quot;0&quot;/&gt;&lt;property id=&quot;20303&quot; value=&quot;Equipe Multimidia&quot;/&gt;&lt;property id=&quot;20307&quot; value=&quot;279&quot;/&gt;&lt;property id=&quot;20309&quot; value=&quot;11261&quot;/&gt;&lt;/object&gt;&lt;/object&gt;&lt;object type=&quot;4&quot; unique_id=&quot;10105&quot;&gt;&lt;object type=&quot;5&quot; unique_id=&quot;10919&quot;&gt;&lt;property id=&quot;20149&quot; value=&quot;Aida Rosa Amoroso B. Miranda&quot;/&gt;&lt;property id=&quot;20150&quot; value=&quot;Professora&quot;/&gt;&lt;property id=&quot;20151&quot; value=&quot;Aida Rosa.jpg&quot;/&gt;&lt;property id=&quot;20155&quot; value=&quot;Sou Mestre em Educação pela USP, na área temática de Didática.&amp;#x0D;&amp;#x0A;Trabalho em Educação há 32 anos. Desempenhei todos os cargos da Carreira do Magistério. Coordenei a Oficina Pedagógica da DREM-5, na zona sul da cidade de São Paulo. Desde 1999, atuo como professora universitária. Atuo ainda como regente de Cursos de Formação pela FAFE/USP e por outras instituições. Coordeno a banca de vestibular do Instituto de Tecnologia Mauá em Conhecimentos Gerais. Atualmente sou Assistente Técnico-Educacional de uma Divisão de Orientação Técnico Pedagógica na rede pública onde desenvolvo ações de Formação Continuada. Sou, neste curso, professora convidada pela UNISA.&amp;#x0D;&amp;#x0A;&quot;/&gt;&lt;/object&gt;&lt;object type=&quot;5&quot; unique_id=&quot;11261&quot;&gt;&lt;property id=&quot;20149&quot; value=&quot;Equipe Multimidia&quot;/&gt;&lt;property id=&quot;20151&quot; value=&quot;multimidia.png&quot;/&gt;&lt;/object&gt;&lt;/object&gt;&lt;/object&gt;&lt;/database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FFFFFF"/>
      </a:dk1>
      <a:lt1>
        <a:srgbClr val="000000"/>
      </a:lt1>
      <a:dk2>
        <a:srgbClr val="212C28"/>
      </a:dk2>
      <a:lt2>
        <a:srgbClr val="7C9BA5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</a:majorFont>
      <a:minorFont>
        <a:latin typeface="Candara"/>
        <a:ea typeface=""/>
        <a:cs typeface=""/>
        <a:font script="Jpan" typeface="ＭＳ Ｐゴシック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891</TotalTime>
  <Words>724</Words>
  <Application>Microsoft Macintosh PowerPoint</Application>
  <PresentationFormat>On-screen Show (4:3)</PresentationFormat>
  <Paragraphs>33</Paragraphs>
  <Slides>9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Orbit</vt:lpstr>
      <vt:lpstr>Pergunta Clássica:  Como motivamos as pessoas? </vt:lpstr>
      <vt:lpstr>Criação da Teoria X e Y</vt:lpstr>
      <vt:lpstr>Ênfase das teorias X e Y </vt:lpstr>
      <vt:lpstr>David C. McClelland</vt:lpstr>
      <vt:lpstr>Exemplo de McClelland</vt:lpstr>
      <vt:lpstr>Motivação A</vt:lpstr>
      <vt:lpstr>Conclusões</vt:lpstr>
      <vt:lpstr>Rensis Likert</vt:lpstr>
      <vt:lpstr>Sistemas 1,2,3 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Tecdata</dc:creator>
  <cp:lastModifiedBy>Alexandre</cp:lastModifiedBy>
  <cp:revision>64</cp:revision>
  <dcterms:created xsi:type="dcterms:W3CDTF">2012-03-22T15:00:08Z</dcterms:created>
  <dcterms:modified xsi:type="dcterms:W3CDTF">2012-03-22T15:00:55Z</dcterms:modified>
</cp:coreProperties>
</file>